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notesSlides/notesSlide3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comments/comment1.xml" ContentType="application/vnd.openxmlformats-officedocument.presentationml.comments+xml"/>
  <Override PartName="/ppt/charts/chart8.xml" ContentType="application/vnd.openxmlformats-officedocument.drawingml.chart+xml"/>
  <Override PartName="/ppt/commentAuthors.xml" ContentType="application/vnd.openxmlformats-officedocument.presentationml.commentAuthors+xml"/>
  <Override PartName="/ppt/charts/chart9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7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  <p:sldMasterId id="2147483854" r:id="rId2"/>
  </p:sldMasterIdLst>
  <p:notesMasterIdLst>
    <p:notesMasterId r:id="rId17"/>
  </p:notesMasterIdLst>
  <p:sldIdLst>
    <p:sldId id="256" r:id="rId3"/>
    <p:sldId id="257" r:id="rId4"/>
    <p:sldId id="258" r:id="rId5"/>
    <p:sldId id="260" r:id="rId6"/>
    <p:sldId id="272" r:id="rId7"/>
    <p:sldId id="284" r:id="rId8"/>
    <p:sldId id="280" r:id="rId9"/>
    <p:sldId id="281" r:id="rId10"/>
    <p:sldId id="282" r:id="rId11"/>
    <p:sldId id="283" r:id="rId12"/>
    <p:sldId id="263" r:id="rId13"/>
    <p:sldId id="265" r:id="rId14"/>
    <p:sldId id="268" r:id="rId15"/>
    <p:sldId id="27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ладіна Тетяна Михайлівна" initials="АТМ" lastIdx="2" clrIdx="0">
    <p:extLst>
      <p:ext uri="{19B8F6BF-5375-455C-9EA6-DF929625EA0E}">
        <p15:presenceInfo xmlns:p15="http://schemas.microsoft.com/office/powerpoint/2012/main" userId="S-1-5-21-3441917141-1351904306-3824956341-37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175" autoAdjust="0"/>
  </p:normalViewPr>
  <p:slideViewPr>
    <p:cSldViewPr>
      <p:cViewPr varScale="1">
        <p:scale>
          <a:sx n="107" d="100"/>
          <a:sy n="107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ustomXml" Target="../customXml/item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ustomXml" Target="../customXml/item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_Microsoft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4649935651200997"/>
          <c:y val="3.5555363401497411E-2"/>
          <c:w val="0.58608421694225621"/>
          <c:h val="0.96444469330048432"/>
        </c:manualLayout>
      </c:layout>
      <c:bar3D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Стовпець1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7.8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804771175610234E-3"/>
                  <c:y val="-8.1250000000000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-6.8750000000000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6015903918700767E-3"/>
                  <c:y val="-7.1874999999999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2031807837401608E-3"/>
                  <c:y val="-7.5000000000000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7765737548019581E-2"/>
                  <c:y val="-8.1393370839403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130382556882059E-2"/>
                  <c:y val="-8.69253489204588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9416802822112469E-2"/>
                  <c:y val="-9.4180022445995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9.1990288540824711E-3"/>
                  <c:y val="-8.13925987918485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2.9059334895511098E-2"/>
                  <c:y val="-8.4805048985130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0079519593503727E-3"/>
                  <c:y val="-7.8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1091560131470152E-3"/>
                  <c:y val="-7.38520103217612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3731964300358452E-3"/>
                  <c:y val="-7.7263921162406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6929279244292423E-3"/>
                  <c:y val="-8.2541405553749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2.4238005155390364E-2"/>
                  <c:y val="-8.4805048985130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72102</c:v>
                </c:pt>
                <c:pt idx="1">
                  <c:v>1890</c:v>
                </c:pt>
                <c:pt idx="2">
                  <c:v>56454</c:v>
                </c:pt>
                <c:pt idx="3">
                  <c:v>13758</c:v>
                </c:pt>
                <c:pt idx="4">
                  <c:v>957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770452250634828E-3"/>
                  <c:y val="-6.8320032240706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7.5458675683041921E-4"/>
                  <c:y val="-7.38520103217612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7586895458027363E-3"/>
                  <c:y val="-8.0532280466347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4848517323050635E-3"/>
                  <c:y val="-8.46609334415229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3743556517319118E-3"/>
                  <c:y val="-8.80731262856200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73994</c:v>
                </c:pt>
                <c:pt idx="1">
                  <c:v>1890</c:v>
                </c:pt>
                <c:pt idx="2">
                  <c:v>57679</c:v>
                </c:pt>
                <c:pt idx="3">
                  <c:v>14425</c:v>
                </c:pt>
                <c:pt idx="4">
                  <c:v>1018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2732484001285993E-2"/>
                  <c:y val="-6.8320032240706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1099169905408741E-3"/>
                  <c:y val="-7.17322250848029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117169380393329E-2"/>
                  <c:y val="-8.35134134255467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8.0170541522918293E-3"/>
                  <c:y val="-8.2254461212459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9040042748445847E-2"/>
                  <c:y val="-8.45175899454702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Лист1!$F$2:$F$6</c:f>
              <c:numCache>
                <c:formatCode>General</c:formatCode>
                <c:ptCount val="5"/>
                <c:pt idx="0">
                  <c:v>75537</c:v>
                </c:pt>
                <c:pt idx="1">
                  <c:v>1890</c:v>
                </c:pt>
                <c:pt idx="2">
                  <c:v>59106</c:v>
                </c:pt>
                <c:pt idx="3">
                  <c:v>14541</c:v>
                </c:pt>
                <c:pt idx="4">
                  <c:v>1108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290272565585143E-2"/>
                  <c:y val="-7.5171696942511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6.243160789410813E-3"/>
                  <c:y val="-7.19033622928371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243160789410813E-3"/>
                  <c:y val="-7.5171696942511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4047111776174329E-2"/>
                  <c:y val="-8.17083662418603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0925531381468808E-2"/>
                  <c:y val="-8.4976700891534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Лист1!$G$2:$G$6</c:f>
              <c:numCache>
                <c:formatCode>General</c:formatCode>
                <c:ptCount val="5"/>
                <c:pt idx="0">
                  <c:v>78551</c:v>
                </c:pt>
                <c:pt idx="1">
                  <c:v>1890</c:v>
                </c:pt>
                <c:pt idx="2">
                  <c:v>61556</c:v>
                </c:pt>
                <c:pt idx="3">
                  <c:v>15105</c:v>
                </c:pt>
                <c:pt idx="4">
                  <c:v>1185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3411852960290434E-2"/>
                  <c:y val="-7.51716969425116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5607901973526917E-2"/>
                  <c:y val="-8.4976700891534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3411852960290549E-2"/>
                  <c:y val="-6.86350276431627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6533433354995955E-2"/>
                  <c:y val="-7.5171696942511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2.8094223552348772E-2"/>
                  <c:y val="-7.5171696942511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Лист1!$H$2:$H$6</c:f>
              <c:numCache>
                <c:formatCode>General</c:formatCode>
                <c:ptCount val="5"/>
                <c:pt idx="0">
                  <c:v>81340</c:v>
                </c:pt>
                <c:pt idx="1">
                  <c:v>1394</c:v>
                </c:pt>
                <c:pt idx="2">
                  <c:v>62941</c:v>
                </c:pt>
                <c:pt idx="3">
                  <c:v>17005</c:v>
                </c:pt>
                <c:pt idx="4">
                  <c:v>1245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1677088"/>
        <c:axId val="101679264"/>
        <c:axId val="0"/>
      </c:bar3DChart>
      <c:catAx>
        <c:axId val="10167708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101679264"/>
        <c:crosses val="autoZero"/>
        <c:auto val="1"/>
        <c:lblAlgn val="ctr"/>
        <c:lblOffset val="100"/>
        <c:noMultiLvlLbl val="0"/>
      </c:catAx>
      <c:valAx>
        <c:axId val="101679264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101677088"/>
        <c:crosses val="autoZero"/>
        <c:crossBetween val="between"/>
      </c:valAx>
    </c:plotArea>
    <c:legend>
      <c:legendPos val="r"/>
      <c:legendEntry>
        <c:idx val="0"/>
        <c:delete val="1"/>
      </c:legendEntry>
      <c:legendEntry>
        <c:idx val="1"/>
        <c:delete val="1"/>
      </c:legendEntry>
      <c:layout>
        <c:manualLayout>
          <c:xMode val="edge"/>
          <c:yMode val="edge"/>
          <c:x val="0.3062330586670311"/>
          <c:y val="0.89612022942165148"/>
          <c:w val="0.62111326371799402"/>
          <c:h val="0.10387977057834855"/>
        </c:manualLayout>
      </c:layout>
      <c:overlay val="0"/>
      <c:txPr>
        <a:bodyPr/>
        <a:lstStyle/>
        <a:p>
          <a:pPr>
            <a:defRPr sz="16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902440043534987"/>
          <c:y val="0.13204179004265226"/>
          <c:w val="0.66097559956465013"/>
          <c:h val="0.8679582099573477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Стовпець2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10629833770778653"/>
                  <c:y val="3.9400234355511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526169072615923"/>
                  <c:y val="2.27442261105187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0.14896132484787825"/>
                  <c:y val="2.709707091368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38335312773403329"/>
                  <c:y val="3.14802684261633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0.48958267716535431"/>
                  <c:y val="3.2510456991070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0397310819938451E-2"/>
                  <c:y val="3.00068783207094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pattFill prst="pct5">
                <a:fgClr>
                  <a:schemeClr val="accent1"/>
                </a:fgClr>
                <a:bgClr>
                  <a:schemeClr val="bg1"/>
                </a:bgClr>
              </a:patt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upArrow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Аркуш1!$A$2:$A$7</c:f>
              <c:strCache>
                <c:ptCount val="6"/>
                <c:pt idx="0">
                  <c:v>Надано консультацій</c:v>
                </c:pt>
                <c:pt idx="1">
                  <c:v>Схвалено документи діючих</c:v>
                </c:pt>
                <c:pt idx="2">
                  <c:v>Схвалено документи ліквідованих</c:v>
                </c:pt>
                <c:pt idx="3">
                  <c:v>Розглянуто  ЕК відділу</c:v>
                </c:pt>
                <c:pt idx="4">
                  <c:v>Звернулося суб"єктів господарювання</c:v>
                </c:pt>
                <c:pt idx="5">
                  <c:v>Засідань ЕК відділу</c:v>
                </c:pt>
              </c:strCache>
            </c:strRef>
          </c:cat>
          <c:val>
            <c:numRef>
              <c:f>Аркуш1!$B$2:$B$7</c:f>
              <c:numCache>
                <c:formatCode>General</c:formatCode>
                <c:ptCount val="6"/>
              </c:numCache>
            </c:numRef>
          </c:val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Аркуш1!$A$2:$A$7</c:f>
              <c:strCache>
                <c:ptCount val="6"/>
                <c:pt idx="0">
                  <c:v>Надано консультацій</c:v>
                </c:pt>
                <c:pt idx="1">
                  <c:v>Схвалено документи діючих</c:v>
                </c:pt>
                <c:pt idx="2">
                  <c:v>Схвалено документи ліквідованих</c:v>
                </c:pt>
                <c:pt idx="3">
                  <c:v>Розглянуто  ЕК відділу</c:v>
                </c:pt>
                <c:pt idx="4">
                  <c:v>Звернулося суб"єктів господарювання</c:v>
                </c:pt>
                <c:pt idx="5">
                  <c:v>Засідань ЕК відділу</c:v>
                </c:pt>
              </c:strCache>
            </c:strRef>
          </c:cat>
          <c:val>
            <c:numRef>
              <c:f>Аркуш1!$C$2:$C$7</c:f>
              <c:numCache>
                <c:formatCode>General</c:formatCode>
                <c:ptCount val="6"/>
                <c:pt idx="0">
                  <c:v>53</c:v>
                </c:pt>
                <c:pt idx="1">
                  <c:v>67</c:v>
                </c:pt>
                <c:pt idx="2">
                  <c:v>77</c:v>
                </c:pt>
                <c:pt idx="3">
                  <c:v>144</c:v>
                </c:pt>
                <c:pt idx="4">
                  <c:v>197</c:v>
                </c:pt>
                <c:pt idx="5">
                  <c:v>17</c:v>
                </c:pt>
              </c:numCache>
            </c:numRef>
          </c:val>
        </c:ser>
        <c:ser>
          <c:idx val="2"/>
          <c:order val="2"/>
          <c:tx>
            <c:strRef>
              <c:f>Аркуш1!$D$1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5898174539112232E-2"/>
                  <c:y val="-3.63113248854702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0580545131170286E-2"/>
                  <c:y val="-4.4092323075213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745896473646488E-2"/>
                  <c:y val="-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4.9945286315286504E-2"/>
                  <c:y val="-4.52199151785067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5.306686670999191E-2"/>
                  <c:y val="-4.40923230752139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4.0580545131170286E-2"/>
                  <c:y val="-4.409232307521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Аркуш1!$A$2:$A$7</c:f>
              <c:strCache>
                <c:ptCount val="6"/>
                <c:pt idx="0">
                  <c:v>Надано консультацій</c:v>
                </c:pt>
                <c:pt idx="1">
                  <c:v>Схвалено документи діючих</c:v>
                </c:pt>
                <c:pt idx="2">
                  <c:v>Схвалено документи ліквідованих</c:v>
                </c:pt>
                <c:pt idx="3">
                  <c:v>Розглянуто  ЕК відділу</c:v>
                </c:pt>
                <c:pt idx="4">
                  <c:v>Звернулося суб"єктів господарювання</c:v>
                </c:pt>
                <c:pt idx="5">
                  <c:v>Засідань ЕК відділу</c:v>
                </c:pt>
              </c:strCache>
            </c:strRef>
          </c:cat>
          <c:val>
            <c:numRef>
              <c:f>Аркуш1!$D$2:$D$7</c:f>
              <c:numCache>
                <c:formatCode>General</c:formatCode>
                <c:ptCount val="6"/>
                <c:pt idx="0">
                  <c:v>48</c:v>
                </c:pt>
                <c:pt idx="1">
                  <c:v>80</c:v>
                </c:pt>
                <c:pt idx="2">
                  <c:v>60</c:v>
                </c:pt>
                <c:pt idx="3">
                  <c:v>140</c:v>
                </c:pt>
                <c:pt idx="4">
                  <c:v>188</c:v>
                </c:pt>
                <c:pt idx="5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677632"/>
        <c:axId val="101665664"/>
      </c:barChart>
      <c:catAx>
        <c:axId val="1016776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1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101665664"/>
        <c:crosses val="autoZero"/>
        <c:auto val="0"/>
        <c:lblAlgn val="ctr"/>
        <c:lblOffset val="100"/>
        <c:noMultiLvlLbl val="0"/>
      </c:catAx>
      <c:valAx>
        <c:axId val="10166566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0167763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solidFill>
      <a:schemeClr val="accent3">
        <a:lumMod val="20000"/>
        <a:lumOff val="80000"/>
      </a:schemeClr>
    </a:solidFill>
    <a:ln>
      <a:noFill/>
    </a:ln>
    <a:effectLst/>
    <a:scene3d>
      <a:camera prst="orthographicFront"/>
      <a:lightRig rig="threePt" dir="t"/>
    </a:scene3d>
    <a:sp3d>
      <a:bevelB prst="relaxedInset"/>
    </a:sp3d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  <c:spPr>
        <a:solidFill>
          <a:schemeClr val="accent1">
            <a:lumMod val="60000"/>
            <a:lumOff val="40000"/>
          </a:schemeClr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</c:backWall>
    <c:plotArea>
      <c:layout>
        <c:manualLayout>
          <c:layoutTarget val="inner"/>
          <c:xMode val="edge"/>
          <c:yMode val="edge"/>
          <c:x val="0.39373156909954615"/>
          <c:y val="4.5555236708754365E-3"/>
          <c:w val="0.60164816577545099"/>
          <c:h val="0.87544531621826005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8.9776589449244798E-2"/>
                  <c:y val="6.71472009398493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7.1987466245245803E-3"/>
                  <c:y val="6.71472009398485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8.3069001403478779E-4"/>
                  <c:y val="8.9529601253132435E-3"/>
                </c:manualLayout>
              </c:layout>
              <c:tx>
                <c:rich>
                  <a:bodyPr/>
                  <a:lstStyle/>
                  <a:p>
                    <a:fld id="{32003EF7-3A12-44C9-9BFC-21E11E6FD74B}" type="VALUE">
                      <a:rPr lang="en-US" b="1"/>
                      <a:pPr/>
                      <a:t>[ЗНАЧЕННЯ]</a:t>
                    </a:fld>
                    <a:endParaRPr lang="uk-UA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1.356686863852734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335934329292210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2.0004296574756934E-2"/>
                  <c:y val="4.47648006265662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3.5993733122623565E-3"/>
                  <c:y val="1.1191200156641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Інші </c:v>
                </c:pt>
                <c:pt idx="1">
                  <c:v>ТОВ</c:v>
                </c:pt>
                <c:pt idx="2">
                  <c:v>Громадські організації</c:v>
                </c:pt>
                <c:pt idx="3">
                  <c:v>Профспілкові організації</c:v>
                </c:pt>
                <c:pt idx="4">
                  <c:v>Приватні підприємства</c:v>
                </c:pt>
                <c:pt idx="5">
                  <c:v>ОСББ</c:v>
                </c:pt>
                <c:pt idx="6">
                  <c:v>УПФ (районні)</c:v>
                </c:pt>
                <c:pt idx="7">
                  <c:v>Всього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</c:v>
                </c:pt>
                <c:pt idx="1">
                  <c:v>46</c:v>
                </c:pt>
                <c:pt idx="2">
                  <c:v>11</c:v>
                </c:pt>
                <c:pt idx="3">
                  <c:v>4</c:v>
                </c:pt>
                <c:pt idx="4">
                  <c:v>20</c:v>
                </c:pt>
                <c:pt idx="5">
                  <c:v>4</c:v>
                </c:pt>
                <c:pt idx="7">
                  <c:v>90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7305333421003769E-3"/>
                  <c:y val="-6.71472009398493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9.1645712834628218E-2"/>
                  <c:y val="-4.47648006265670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6168906402689953E-2"/>
                  <c:y val="-2.23824003132831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5403356543150468E-2"/>
                  <c:y val="-4.47648006265662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7.6139499239313542E-3"/>
                  <c:y val="-8.95296012531324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2.4987869828522455E-2"/>
                  <c:y val="-4.47648006265662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5.7589972996197704E-2"/>
                  <c:y val="6.71472009398492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Інші </c:v>
                </c:pt>
                <c:pt idx="1">
                  <c:v>ТОВ</c:v>
                </c:pt>
                <c:pt idx="2">
                  <c:v>Громадські організації</c:v>
                </c:pt>
                <c:pt idx="3">
                  <c:v>Профспілкові організації</c:v>
                </c:pt>
                <c:pt idx="4">
                  <c:v>Приватні підприємства</c:v>
                </c:pt>
                <c:pt idx="5">
                  <c:v>ОСББ</c:v>
                </c:pt>
                <c:pt idx="6">
                  <c:v>УПФ (районні)</c:v>
                </c:pt>
                <c:pt idx="7">
                  <c:v>Всього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19</c:v>
                </c:pt>
                <c:pt idx="1">
                  <c:v>29</c:v>
                </c:pt>
                <c:pt idx="2">
                  <c:v>4</c:v>
                </c:pt>
                <c:pt idx="3">
                  <c:v>2</c:v>
                </c:pt>
                <c:pt idx="4">
                  <c:v>20</c:v>
                </c:pt>
                <c:pt idx="5">
                  <c:v>3</c:v>
                </c:pt>
                <c:pt idx="7">
                  <c:v>77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6.8388092932984632E-2"/>
                  <c:y val="-1.79059202506264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8.9984332806558903E-2"/>
                  <c:y val="-1.7905920250626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1189346308460055E-2"/>
                  <c:y val="-6.71472009398493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8794986498098852E-2"/>
                  <c:y val="-6.71472009398493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3.2394359810361206E-2"/>
                  <c:y val="-2.0144160281954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3.5993733122623564E-2"/>
                  <c:y val="-1.56676802192981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1.7996866561311782E-2"/>
                  <c:y val="-6.71472009398493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.14037555917823177"/>
                  <c:y val="-6.71472009398493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Інші </c:v>
                </c:pt>
                <c:pt idx="1">
                  <c:v>ТОВ</c:v>
                </c:pt>
                <c:pt idx="2">
                  <c:v>Громадські організації</c:v>
                </c:pt>
                <c:pt idx="3">
                  <c:v>Профспілкові організації</c:v>
                </c:pt>
                <c:pt idx="4">
                  <c:v>Приватні підприємства</c:v>
                </c:pt>
                <c:pt idx="5">
                  <c:v>ОСББ</c:v>
                </c:pt>
                <c:pt idx="6">
                  <c:v>УПФ (районні)</c:v>
                </c:pt>
                <c:pt idx="7">
                  <c:v>Всього</c:v>
                </c:pt>
              </c:strCache>
            </c:strRef>
          </c:cat>
          <c:val>
            <c:numRef>
              <c:f>Лист1!$D$2:$D$9</c:f>
              <c:numCache>
                <c:formatCode>General</c:formatCode>
                <c:ptCount val="8"/>
                <c:pt idx="0">
                  <c:v>9</c:v>
                </c:pt>
                <c:pt idx="1">
                  <c:v>29</c:v>
                </c:pt>
                <c:pt idx="2">
                  <c:v>2</c:v>
                </c:pt>
                <c:pt idx="3">
                  <c:v>1</c:v>
                </c:pt>
                <c:pt idx="4">
                  <c:v>16</c:v>
                </c:pt>
                <c:pt idx="5">
                  <c:v>0</c:v>
                </c:pt>
                <c:pt idx="6">
                  <c:v>3</c:v>
                </c:pt>
                <c:pt idx="7">
                  <c:v>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1666208"/>
        <c:axId val="101667296"/>
        <c:axId val="0"/>
      </c:bar3DChart>
      <c:catAx>
        <c:axId val="10166620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101667296"/>
        <c:crosses val="autoZero"/>
        <c:auto val="1"/>
        <c:lblAlgn val="ctr"/>
        <c:lblOffset val="100"/>
        <c:noMultiLvlLbl val="0"/>
      </c:catAx>
      <c:valAx>
        <c:axId val="1016672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01666208"/>
        <c:crosses val="autoZero"/>
        <c:crossBetween val="between"/>
      </c:valAx>
    </c:plotArea>
    <c:legend>
      <c:legendPos val="r"/>
      <c:legendEntry>
        <c:idx val="2"/>
        <c:txPr>
          <a:bodyPr/>
          <a:lstStyle/>
          <a:p>
            <a:pPr>
              <a:defRPr sz="1600" b="1" i="1" baseline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7.9890783110266678E-2"/>
          <c:y val="0.89326643991708998"/>
          <c:w val="0.85646351085707029"/>
          <c:h val="0.10673356008291005"/>
        </c:manualLayout>
      </c:layout>
      <c:overlay val="0"/>
      <c:txPr>
        <a:bodyPr/>
        <a:lstStyle/>
        <a:p>
          <a:pPr>
            <a:defRPr sz="1600" b="1" i="1"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70"/>
      <c:rAngAx val="0"/>
      <c:perspective val="2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Стовпець1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0.11455595268831922"/>
                  <c:y val="-1.54927549563457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7.5329039617617929E-2"/>
                  <c:y val="0.140438677348852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8.7381685956436833E-2"/>
                  <c:y val="0.185579680782412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Звернення громадян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6.2551002526925761E-2"/>
                  <c:y val="-4.5077249803025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628955486350383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3276393278799067E-2"/>
                  <c:y val="-1.00313340963466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 baseline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Звернення громадян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4735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3.9505896332795179E-2"/>
                  <c:y val="5.079329528502238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400" b="1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Звернення громадян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5116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1679808"/>
        <c:axId val="101666752"/>
        <c:axId val="50669168"/>
      </c:bar3DChart>
      <c:catAx>
        <c:axId val="10167980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01666752"/>
        <c:crosses val="autoZero"/>
        <c:auto val="1"/>
        <c:lblAlgn val="ctr"/>
        <c:lblOffset val="100"/>
        <c:noMultiLvlLbl val="0"/>
      </c:catAx>
      <c:valAx>
        <c:axId val="10166675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01679808"/>
        <c:crosses val="autoZero"/>
        <c:crossBetween val="between"/>
      </c:valAx>
      <c:serAx>
        <c:axId val="50669168"/>
        <c:scaling>
          <c:orientation val="minMax"/>
        </c:scaling>
        <c:delete val="1"/>
        <c:axPos val="b"/>
        <c:majorTickMark val="out"/>
        <c:minorTickMark val="none"/>
        <c:tickLblPos val="none"/>
        <c:crossAx val="101666752"/>
        <c:crosses val="autoZero"/>
      </c:serAx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1200" b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egendEntry>
        <c:idx val="2"/>
        <c:txPr>
          <a:bodyPr/>
          <a:lstStyle/>
          <a:p>
            <a:pPr>
              <a:defRPr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.25184905222140302"/>
          <c:y val="0.82764955025936571"/>
          <c:w val="0.52332481001396702"/>
          <c:h val="0.14272088306565756"/>
        </c:manualLayout>
      </c:layout>
      <c:overlay val="0"/>
      <c:txPr>
        <a:bodyPr/>
        <a:lstStyle/>
        <a:p>
          <a:pPr>
            <a:defRPr sz="1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20"/>
      <c:rAngAx val="0"/>
      <c:perspective val="2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3.1893654334732673E-2"/>
          <c:w val="0.98230183615762723"/>
          <c:h val="0.75542882734315908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-6.3491619106278027E-2"/>
                  <c:y val="1.48147111247981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4"/>
                <c:pt idx="0">
                  <c:v>до 5 діб</c:v>
                </c:pt>
                <c:pt idx="1">
                  <c:v>до 10 діб</c:v>
                </c:pt>
                <c:pt idx="2">
                  <c:v>до 15 діб</c:v>
                </c:pt>
                <c:pt idx="3">
                  <c:v>до 30 діб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499</c:v>
                </c:pt>
                <c:pt idx="1">
                  <c:v>1118</c:v>
                </c:pt>
                <c:pt idx="2">
                  <c:v>3049</c:v>
                </c:pt>
                <c:pt idx="3">
                  <c:v>69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3.809497146376678E-2"/>
                  <c:y val="-4.93823704159944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9.8412009614730858E-2"/>
                  <c:y val="-2.263332497856237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4"/>
                <c:pt idx="0">
                  <c:v>до 5 діб</c:v>
                </c:pt>
                <c:pt idx="1">
                  <c:v>до 10 діб</c:v>
                </c:pt>
                <c:pt idx="2">
                  <c:v>до 15 діб</c:v>
                </c:pt>
                <c:pt idx="3">
                  <c:v>до 30 діб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869</c:v>
                </c:pt>
                <c:pt idx="1">
                  <c:v>891</c:v>
                </c:pt>
                <c:pt idx="2">
                  <c:v>3259</c:v>
                </c:pt>
                <c:pt idx="3">
                  <c:v>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1673280"/>
        <c:axId val="101667840"/>
        <c:axId val="165249248"/>
      </c:bar3DChart>
      <c:catAx>
        <c:axId val="1016732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1200" b="1" i="0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101667840"/>
        <c:crosses val="autoZero"/>
        <c:auto val="1"/>
        <c:lblAlgn val="ctr"/>
        <c:lblOffset val="100"/>
        <c:noMultiLvlLbl val="0"/>
      </c:catAx>
      <c:valAx>
        <c:axId val="1016678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01673280"/>
        <c:crosses val="autoZero"/>
        <c:crossBetween val="between"/>
      </c:valAx>
      <c:serAx>
        <c:axId val="165249248"/>
        <c:scaling>
          <c:orientation val="minMax"/>
        </c:scaling>
        <c:delete val="1"/>
        <c:axPos val="b"/>
        <c:majorTickMark val="out"/>
        <c:minorTickMark val="none"/>
        <c:tickLblPos val="none"/>
        <c:crossAx val="101667840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  <c:perspective val="90"/>
    </c:view3D>
    <c:floor>
      <c:thickness val="0"/>
      <c:spPr>
        <a:noFill/>
        <a:ln w="635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6.3889891863866982E-2"/>
          <c:y val="0.24112327627553581"/>
          <c:w val="0.93611010813613305"/>
          <c:h val="0.4320434585859023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c:spPr>
          <c:invertIfNegative val="0"/>
          <c:dLbls>
            <c:dLbl>
              <c:idx val="0"/>
              <c:layout>
                <c:manualLayout>
                  <c:x val="-2.6909047142910049E-3"/>
                  <c:y val="3.0806375164803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7.6495898603858831E-2"/>
                  <c:y val="6.00579629287181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9394882050142578E-2"/>
                  <c:y val="1.72096378516100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1616857386216349E-2"/>
                  <c:y val="1.623454285084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8.2305669740399212E-2"/>
                  <c:y val="6.0115080143973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5273858460171198E-2"/>
                  <c:y val="1.2023016028794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baseline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До відома</c:v>
                </c:pt>
                <c:pt idx="1">
                  <c:v>За належн.</c:v>
                </c:pt>
                <c:pt idx="2">
                  <c:v>Відмовлено </c:v>
                </c:pt>
                <c:pt idx="3">
                  <c:v>Роз"снено</c:v>
                </c:pt>
                <c:pt idx="4">
                  <c:v>Позитивно</c:v>
                </c:pt>
                <c:pt idx="5">
                  <c:v>Всього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2">
                  <c:v>33</c:v>
                </c:pt>
                <c:pt idx="3">
                  <c:v>535</c:v>
                </c:pt>
                <c:pt idx="4">
                  <c:v>4167</c:v>
                </c:pt>
                <c:pt idx="5">
                  <c:v>4735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2.0576417435099803E-2"/>
                  <c:y val="1.08440662155774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6455393845128319E-2"/>
                  <c:y val="2.40460320575892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2.3820501425767398E-2"/>
                  <c:y val="1.2023016028794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До відома</c:v>
                </c:pt>
                <c:pt idx="1">
                  <c:v>За належн.</c:v>
                </c:pt>
                <c:pt idx="2">
                  <c:v>Відмовлено </c:v>
                </c:pt>
                <c:pt idx="3">
                  <c:v>Роз"снено</c:v>
                </c:pt>
                <c:pt idx="4">
                  <c:v>Позитивно</c:v>
                </c:pt>
                <c:pt idx="5">
                  <c:v>Всього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29</c:v>
                </c:pt>
                <c:pt idx="1">
                  <c:v>62</c:v>
                </c:pt>
                <c:pt idx="2">
                  <c:v>55</c:v>
                </c:pt>
                <c:pt idx="3">
                  <c:v>579</c:v>
                </c:pt>
                <c:pt idx="4">
                  <c:v>4391</c:v>
                </c:pt>
                <c:pt idx="5">
                  <c:v>5116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1680352"/>
        <c:axId val="101671104"/>
        <c:axId val="0"/>
      </c:bar3DChart>
      <c:catAx>
        <c:axId val="1016803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101671104"/>
        <c:crosses val="autoZero"/>
        <c:auto val="1"/>
        <c:lblAlgn val="ctr"/>
        <c:lblOffset val="100"/>
        <c:noMultiLvlLbl val="0"/>
      </c:catAx>
      <c:valAx>
        <c:axId val="10167110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016803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160"/>
      <c:rAngAx val="0"/>
      <c:perspective val="1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solidFill>
          <a:schemeClr val="accent3">
            <a:lumMod val="20000"/>
            <a:lumOff val="80000"/>
          </a:schemeClr>
        </a:solidFill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4.9481787142752594E-2"/>
          <c:w val="0.98198005136049304"/>
          <c:h val="0.67563077229361623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3914500952885577E-3"/>
                  <c:y val="2.06189216038200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3053891447958773E-3"/>
                  <c:y val="1.4416682667022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5.6673724287045028E-3"/>
                  <c:y val="2.4243294459424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0001559655764744E-3"/>
                  <c:y val="4.69225054053377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0175418543238786E-2"/>
                  <c:y val="1.49866849209860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i="0" baseline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</c:v>
                </c:pt>
                <c:pt idx="1">
                  <c:v>Позитивно</c:v>
                </c:pt>
                <c:pt idx="2">
                  <c:v>Роз"яснено </c:v>
                </c:pt>
                <c:pt idx="3">
                  <c:v>Відмовлено</c:v>
                </c:pt>
                <c:pt idx="4">
                  <c:v>До відома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672</c:v>
                </c:pt>
                <c:pt idx="1">
                  <c:v>384</c:v>
                </c:pt>
                <c:pt idx="2">
                  <c:v>131</c:v>
                </c:pt>
                <c:pt idx="3">
                  <c:v>59</c:v>
                </c:pt>
                <c:pt idx="4">
                  <c:v>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3.0524653243656687E-2"/>
                  <c:y val="1.1126230288256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0350035893447735E-2"/>
                  <c:y val="6.58858492849927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6958051669472621E-2"/>
                  <c:y val="2.15862892252210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0350035893447735E-2"/>
                  <c:y val="1.714047199659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0350035893447735E-2"/>
                  <c:y val="3.1148435999966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</c:v>
                </c:pt>
                <c:pt idx="1">
                  <c:v>Позитивно</c:v>
                </c:pt>
                <c:pt idx="2">
                  <c:v>Роз"яснено </c:v>
                </c:pt>
                <c:pt idx="3">
                  <c:v>Відмовлено</c:v>
                </c:pt>
                <c:pt idx="4">
                  <c:v>До відома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684</c:v>
                </c:pt>
                <c:pt idx="1">
                  <c:v>472</c:v>
                </c:pt>
                <c:pt idx="2">
                  <c:v>132</c:v>
                </c:pt>
                <c:pt idx="3">
                  <c:v>46</c:v>
                </c:pt>
                <c:pt idx="4">
                  <c:v>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1668928"/>
        <c:axId val="101669472"/>
        <c:axId val="165256112"/>
      </c:bar3DChart>
      <c:catAx>
        <c:axId val="101668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="1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101669472"/>
        <c:crosses val="autoZero"/>
        <c:auto val="1"/>
        <c:lblAlgn val="ctr"/>
        <c:lblOffset val="100"/>
        <c:noMultiLvlLbl val="0"/>
      </c:catAx>
      <c:valAx>
        <c:axId val="101669472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one"/>
        <c:crossAx val="101668928"/>
        <c:crosses val="autoZero"/>
        <c:crossBetween val="between"/>
      </c:valAx>
      <c:serAx>
        <c:axId val="165256112"/>
        <c:scaling>
          <c:orientation val="minMax"/>
        </c:scaling>
        <c:delete val="1"/>
        <c:axPos val="b"/>
        <c:majorTickMark val="out"/>
        <c:minorTickMark val="none"/>
        <c:tickLblPos val="none"/>
        <c:crossAx val="101669472"/>
        <c:crosses val="autoZero"/>
      </c:serAx>
      <c:spPr>
        <a:solidFill>
          <a:schemeClr val="accent3">
            <a:lumMod val="20000"/>
            <a:lumOff val="80000"/>
          </a:schemeClr>
        </a:solidFill>
      </c:spPr>
    </c:plotArea>
    <c:legend>
      <c:legendPos val="r"/>
      <c:legendEntry>
        <c:idx val="1"/>
        <c:txPr>
          <a:bodyPr/>
          <a:lstStyle/>
          <a:p>
            <a:pPr>
              <a:defRPr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.78755725859519887"/>
          <c:y val="0.7812556867493492"/>
          <c:w val="0.19319568124909209"/>
          <c:h val="0.17369188510970193"/>
        </c:manualLayout>
      </c:layout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spPr>
    <a:solidFill>
      <a:schemeClr val="accent3">
        <a:lumMod val="20000"/>
        <a:lumOff val="80000"/>
      </a:schemeClr>
    </a:solidFill>
  </c:spPr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8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540786066505432E-2"/>
          <c:y val="0.25994236639332813"/>
          <c:w val="0.98170395597070415"/>
          <c:h val="0.61637176259788218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684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672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1678176"/>
        <c:axId val="101670016"/>
        <c:axId val="165259232"/>
      </c:bar3DChart>
      <c:catAx>
        <c:axId val="10167817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one"/>
        <c:crossAx val="101670016"/>
        <c:crosses val="autoZero"/>
        <c:auto val="1"/>
        <c:lblAlgn val="ctr"/>
        <c:lblOffset val="100"/>
        <c:noMultiLvlLbl val="0"/>
      </c:catAx>
      <c:valAx>
        <c:axId val="1016700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01678176"/>
        <c:crosses val="autoZero"/>
        <c:crossBetween val="between"/>
      </c:valAx>
      <c:serAx>
        <c:axId val="165259232"/>
        <c:scaling>
          <c:orientation val="minMax"/>
        </c:scaling>
        <c:delete val="1"/>
        <c:axPos val="b"/>
        <c:majorTickMark val="out"/>
        <c:minorTickMark val="none"/>
        <c:tickLblPos val="none"/>
        <c:crossAx val="101670016"/>
        <c:crosses val="autoZero"/>
      </c:serAx>
      <c:spPr>
        <a:solidFill>
          <a:schemeClr val="accent3">
            <a:lumMod val="20000"/>
            <a:lumOff val="80000"/>
          </a:schemeClr>
        </a:solidFill>
      </c:spPr>
    </c:plotArea>
    <c:legend>
      <c:legendPos val="r"/>
      <c:legendEntry>
        <c:idx val="0"/>
        <c:txPr>
          <a:bodyPr/>
          <a:lstStyle/>
          <a:p>
            <a:pPr>
              <a:defRPr sz="1200" b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egendEntry>
        <c:idx val="1"/>
        <c:txPr>
          <a:bodyPr/>
          <a:lstStyle/>
          <a:p>
            <a:pPr>
              <a:defRPr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"/>
          <c:y val="0.86142756368180751"/>
          <c:w val="0.99799701742541425"/>
          <c:h val="7.7649527439712568E-2"/>
        </c:manualLayout>
      </c:layout>
      <c:overlay val="0"/>
      <c:txPr>
        <a:bodyPr/>
        <a:lstStyle/>
        <a:p>
          <a:pPr>
            <a:defRPr sz="1200" b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spPr>
    <a:solidFill>
      <a:schemeClr val="accent3">
        <a:lumMod val="20000"/>
        <a:lumOff val="80000"/>
      </a:schemeClr>
    </a:solidFill>
  </c:spPr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30"/>
      <c:rAngAx val="0"/>
      <c:perspective val="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5362456600173212E-2"/>
          <c:y val="0.12837743255728082"/>
          <c:w val="0.92620596722742032"/>
          <c:h val="0.58883621112013229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1.8400801328335013E-2"/>
                  <c:y val="4.80477117561022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5334001106945844E-2"/>
                  <c:y val="4.80477117561022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4534401771113351E-2"/>
                  <c:y val="-9.6095423512204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6.133600442778225E-3"/>
                  <c:y val="4.80477117561022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до 15 діб</c:v>
                </c:pt>
                <c:pt idx="1">
                  <c:v>до 20 діб</c:v>
                </c:pt>
                <c:pt idx="2">
                  <c:v>до 30 діб</c:v>
                </c:pt>
                <c:pt idx="3">
                  <c:v>Всього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474</c:v>
                </c:pt>
                <c:pt idx="1">
                  <c:v>34</c:v>
                </c:pt>
                <c:pt idx="2">
                  <c:v>175</c:v>
                </c:pt>
                <c:pt idx="3">
                  <c:v>684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219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2.4534401771113292E-2"/>
                  <c:y val="-9.6095423512204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8400801328335013E-2"/>
                  <c:y val="-9.6095423512204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1336004427783378E-3"/>
                  <c:y val="9.60954235122036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3.3734802435280854E-2"/>
                  <c:y val="-4.80477117561022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до 15 діб</c:v>
                </c:pt>
                <c:pt idx="1">
                  <c:v>до 20 діб</c:v>
                </c:pt>
                <c:pt idx="2">
                  <c:v>до 30 діб</c:v>
                </c:pt>
                <c:pt idx="3">
                  <c:v>Всього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501</c:v>
                </c:pt>
                <c:pt idx="1">
                  <c:v>64</c:v>
                </c:pt>
                <c:pt idx="2">
                  <c:v>107</c:v>
                </c:pt>
                <c:pt idx="3">
                  <c:v>672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1673824"/>
        <c:axId val="101671648"/>
        <c:axId val="165246752"/>
      </c:bar3DChart>
      <c:catAx>
        <c:axId val="1016738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solidFill>
            <a:schemeClr val="accent3">
              <a:lumMod val="20000"/>
              <a:lumOff val="80000"/>
            </a:schemeClr>
          </a:solidFill>
        </c:spPr>
        <c:txPr>
          <a:bodyPr/>
          <a:lstStyle/>
          <a:p>
            <a:pPr>
              <a:defRPr sz="1200" b="1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101671648"/>
        <c:crosses val="autoZero"/>
        <c:auto val="1"/>
        <c:lblAlgn val="ctr"/>
        <c:lblOffset val="100"/>
        <c:noMultiLvlLbl val="0"/>
      </c:catAx>
      <c:valAx>
        <c:axId val="10167164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01673824"/>
        <c:crosses val="autoZero"/>
        <c:crossBetween val="between"/>
      </c:valAx>
      <c:serAx>
        <c:axId val="165246752"/>
        <c:scaling>
          <c:orientation val="minMax"/>
        </c:scaling>
        <c:delete val="1"/>
        <c:axPos val="b"/>
        <c:majorTickMark val="out"/>
        <c:minorTickMark val="none"/>
        <c:tickLblPos val="none"/>
        <c:crossAx val="101671648"/>
        <c:crosses val="autoZero"/>
      </c:serAx>
      <c:spPr>
        <a:solidFill>
          <a:schemeClr val="accent3">
            <a:lumMod val="20000"/>
            <a:lumOff val="80000"/>
          </a:schemeClr>
        </a:solidFill>
      </c:spPr>
    </c:plotArea>
    <c:plotVisOnly val="1"/>
    <c:dispBlanksAs val="gap"/>
    <c:showDLblsOverMax val="0"/>
  </c:chart>
  <c:spPr>
    <a:solidFill>
      <a:schemeClr val="accent3">
        <a:lumMod val="20000"/>
        <a:lumOff val="80000"/>
      </a:schemeClr>
    </a:solidFill>
  </c:spPr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12-17T11:21:49.604" idx="1">
    <p:pos x="5465" y="2750"/>
    <p:text/>
    <p:extLst>
      <p:ext uri="{C676402C-5697-4E1C-873F-D02D1690AC5C}">
        <p15:threadingInfo xmlns:p15="http://schemas.microsoft.com/office/powerpoint/2012/main" timeZoneBias="-120"/>
      </p:ext>
    </p:extLst>
  </p:cm>
  <p:cm authorId="1" dt="2019-12-17T11:21:56.446" idx="2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0.73077</cdr:x>
      <cdr:y>0.12607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0"/>
          <a:ext cx="2736307" cy="353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3</a:t>
          </a:r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. Результати  розгляду </a:t>
          </a:r>
        </a:p>
        <a:p xmlns:a="http://schemas.openxmlformats.org/drawingml/2006/main">
          <a:r>
            <a:rPr lang="uk-UA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                    </a:t>
          </a:r>
          <a:endParaRPr lang="ru-RU" sz="14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0.01961</cdr:x>
      <cdr:y>0</cdr:y>
    </cdr:from>
    <cdr:to>
      <cdr:x>0.62745</cdr:x>
      <cdr:y>0.67764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3428" y="0"/>
          <a:ext cx="2276006" cy="15475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1.Кількість      запитів </a:t>
          </a:r>
        </a:p>
        <a:p xmlns:a="http://schemas.openxmlformats.org/drawingml/2006/main"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    </a:t>
          </a:r>
          <a:endParaRPr lang="ru-RU" sz="14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B9558-221F-4A39-8733-36301332FBAD}" type="datetimeFigureOut">
              <a:rPr lang="ru-RU" smtClean="0"/>
              <a:pPr/>
              <a:t>08.01.2020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74646-36A7-46A4-A95A-3867EE7EFF79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7024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74646-36A7-46A4-A95A-3867EE7EFF79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0725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5F8476-A3E3-49CF-8F56-4F1995652462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18155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74646-36A7-46A4-A95A-3867EE7EFF79}" type="slidenum">
              <a:rPr lang="ru-RU" smtClean="0"/>
              <a:pPr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5721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08.01.2020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0636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08.01.2020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732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08.01.2020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004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87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4890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095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5938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3976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3088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5190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596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08.01.2020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38989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dirty="0" smtClean="0"/>
              <a:t>Вставка рисунка</a:t>
            </a:r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2265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2553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8535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8425346" y="6286522"/>
            <a:ext cx="41870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07ABEA76-F2DB-4332-A8BC-D79642203CAD}" type="slidenum">
              <a:rPr lang="uk-UA" sz="105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‹№›</a:t>
            </a:fld>
            <a:endParaRPr lang="uk-UA" sz="105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524548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08.01.2020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1410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08.01.2020</a:t>
            </a:fld>
            <a:endParaRPr lang="ru-RU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1913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08.01.2020</a:t>
            </a:fld>
            <a:endParaRPr lang="ru-RU" dirty="0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5207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08.01.2020</a:t>
            </a:fld>
            <a:endParaRPr lang="ru-RU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603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08.01.2020</a:t>
            </a:fld>
            <a:endParaRPr lang="ru-RU" dirty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5841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08.01.2020</a:t>
            </a:fld>
            <a:endParaRPr lang="ru-RU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404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08.01.2020</a:t>
            </a:fld>
            <a:endParaRPr lang="ru-RU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5943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C1216-0D6C-401F-9743-EB563245CF85}" type="datetimeFigureOut">
              <a:rPr lang="ru-RU" smtClean="0"/>
              <a:pPr/>
              <a:t>08.01.2020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318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261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chart" Target="../charts/char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Relationship Id="rId4" Type="http://schemas.openxmlformats.org/officeDocument/2006/relationships/comments" Target="../comments/commen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467544" y="548680"/>
            <a:ext cx="8329997" cy="6097879"/>
          </a:xfrm>
          <a:ln>
            <a:solidFill>
              <a:schemeClr val="accent3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Про роботу Архівного відділу </a:t>
            </a:r>
            <a:b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міської ради у 2019 році</a:t>
            </a:r>
            <a:b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площа архіву</a:t>
            </a:r>
            <a:b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uk-UA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- 514,3 м2</a:t>
            </a:r>
            <a:br>
              <a:rPr lang="uk-UA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площа архівосховищ  відділу     </a:t>
            </a:r>
            <a:b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- </a:t>
            </a:r>
            <a:r>
              <a:rPr lang="uk-UA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371,4 м2.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протяжність стелажного покриття </a:t>
            </a:r>
            <a:b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uk-UA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2052,4пог</a:t>
            </a:r>
            <a:r>
              <a:rPr lang="uk-UA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м.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dov.jpg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osiaicBubbles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238883" y="5302886"/>
            <a:ext cx="2558658" cy="1310964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64000"/>
              </a:srgbClr>
            </a:outerShdw>
          </a:effectLst>
        </p:spPr>
      </p:pic>
      <p:pic>
        <p:nvPicPr>
          <p:cNvPr id="6" name="Рисунок 5" descr="D:\other\foto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86777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2068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uk-UA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Юридичні особи </a:t>
            </a:r>
            <a:r>
              <a:rPr lang="uk-UA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списку №1 , що </a:t>
            </a:r>
            <a:r>
              <a:rPr lang="uk-UA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уклали номенклатуру справ на </a:t>
            </a:r>
            <a:r>
              <a:rPr lang="uk-UA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</a:t>
            </a:r>
            <a:r>
              <a:rPr lang="uk-UA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uk-UA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uk-UA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uk-UA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схвалено ЕК </a:t>
            </a:r>
            <a:r>
              <a:rPr lang="uk-UA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відділу, погоджено і схвалено ЕПК </a:t>
            </a:r>
            <a:r>
              <a:rPr lang="uk-UA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ДАВО)</a:t>
            </a:r>
            <a:endParaRPr lang="uk-UA" sz="1600" dirty="0"/>
          </a:p>
        </p:txBody>
      </p:sp>
      <p:graphicFrame>
        <p:nvGraphicFramePr>
          <p:cNvPr id="5" name="Місце для вмісту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37055307"/>
              </p:ext>
            </p:extLst>
          </p:nvPr>
        </p:nvGraphicFramePr>
        <p:xfrm>
          <a:off x="35496" y="620691"/>
          <a:ext cx="4464496" cy="44652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2329"/>
                <a:gridCol w="1913935"/>
                <a:gridCol w="1008112"/>
                <a:gridCol w="1080120"/>
              </a:tblGrid>
              <a:tr h="424051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405075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Департамент архітектури та містобудування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 АВ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№1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18.01.2019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ЕПК ДАВО №5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28.03.2019</a:t>
                      </a:r>
                      <a:endParaRPr lang="uk-UA" sz="1000" dirty="0"/>
                    </a:p>
                  </a:txBody>
                  <a:tcPr/>
                </a:tc>
              </a:tr>
              <a:tr h="476607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Департамент самоврядного контролю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 АВ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№1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18.01.2019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ЕПК ДАВО №2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04.03.2019</a:t>
                      </a:r>
                    </a:p>
                  </a:txBody>
                  <a:tcPr/>
                </a:tc>
              </a:tr>
              <a:tr h="405075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Департамент охорони здоров’я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 АВ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№1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18.01.2019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ЕПК ДАВО №2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04.03.2019</a:t>
                      </a:r>
                    </a:p>
                  </a:txBody>
                  <a:tcPr/>
                </a:tc>
              </a:tr>
              <a:tr h="42398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Департамент інформаційних технологій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 АВ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№1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18.01.2019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ЕПК ДАВО №5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28.03.2019</a:t>
                      </a:r>
                      <a:endParaRPr lang="uk-UA" sz="1000" dirty="0"/>
                    </a:p>
                  </a:txBody>
                  <a:tcPr/>
                </a:tc>
              </a:tr>
              <a:tr h="476607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Департамент кадрової політики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 АВ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№1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18.01.2019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ЕПК ДАВО №5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28.03.2019</a:t>
                      </a:r>
                      <a:endParaRPr lang="uk-UA" dirty="0"/>
                    </a:p>
                  </a:txBody>
                  <a:tcPr/>
                </a:tc>
              </a:tr>
              <a:tr h="476607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Департамент міського господарства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 АВ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№1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18.01.2019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ЕПК ДАВО №5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28.03.2019</a:t>
                      </a:r>
                      <a:endParaRPr lang="uk-UA" dirty="0"/>
                    </a:p>
                  </a:txBody>
                  <a:tcPr/>
                </a:tc>
              </a:tr>
              <a:tr h="424051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Відділ по розвитку ОСББ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ЕК АВ №1</a:t>
                      </a:r>
                    </a:p>
                    <a:p>
                      <a:pPr algn="ctr"/>
                      <a:r>
                        <a:rPr lang="uk-UA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18.01.2019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ЕПК ДАВО №5</a:t>
                      </a:r>
                    </a:p>
                    <a:p>
                      <a:r>
                        <a:rPr lang="uk-UA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28.03.2019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76607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Департамент капітального будівництва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 АВ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№3</a:t>
                      </a:r>
                      <a:endParaRPr lang="uk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22.02.2019</a:t>
                      </a:r>
                      <a:endParaRPr lang="uk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ЕПК ДАВО №7 07.05.2019 </a:t>
                      </a:r>
                      <a:endParaRPr lang="uk-UA" dirty="0"/>
                    </a:p>
                  </a:txBody>
                  <a:tcPr/>
                </a:tc>
              </a:tr>
              <a:tr h="476607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Департамент енергетики, транспорту та зв’язку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 АВ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№3</a:t>
                      </a:r>
                      <a:endParaRPr lang="uk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22.02.2019</a:t>
                      </a:r>
                      <a:endParaRPr lang="uk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ЕПК ДАВО №7 07.05.2019 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Місце для вмісту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71243504"/>
              </p:ext>
            </p:extLst>
          </p:nvPr>
        </p:nvGraphicFramePr>
        <p:xfrm>
          <a:off x="4499991" y="620691"/>
          <a:ext cx="4536506" cy="4465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696"/>
                <a:gridCol w="2071577"/>
                <a:gridCol w="954106"/>
                <a:gridCol w="1134127"/>
              </a:tblGrid>
              <a:tr h="387141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1526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Комітет по фізичній культурі і спорту</a:t>
                      </a:r>
                      <a:endParaRPr lang="uk-U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 АВ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№3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22.02.2019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ЕПК ДАВО №7      07.05.2019 </a:t>
                      </a:r>
                      <a:endParaRPr lang="uk-UA" dirty="0"/>
                    </a:p>
                  </a:txBody>
                  <a:tcPr/>
                </a:tc>
              </a:tr>
              <a:tr h="41526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Департамент комунального майна</a:t>
                      </a:r>
                      <a:endParaRPr lang="uk-U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 АВ 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31.05.2019 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ЕПК ДАВО  №15  10.10.2019</a:t>
                      </a:r>
                      <a:endParaRPr lang="uk-UA" dirty="0"/>
                    </a:p>
                  </a:txBody>
                  <a:tcPr/>
                </a:tc>
              </a:tr>
              <a:tr h="385601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Департамент фінансів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 АВ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№7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31.05.2019 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ЕПК ДАВО №15</a:t>
                      </a:r>
                      <a:r>
                        <a:rPr lang="uk-UA" sz="10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10.10.2019</a:t>
                      </a:r>
                      <a:endParaRPr lang="uk-UA" dirty="0"/>
                    </a:p>
                  </a:txBody>
                  <a:tcPr/>
                </a:tc>
              </a:tr>
              <a:tr h="385601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uk-UA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Відділ ведення ДРВ </a:t>
                      </a:r>
                      <a:endParaRPr lang="uk-UA" sz="11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Вінниці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 АВ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№3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22.02.2019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ЕПК ДАВО №13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30.08.2019</a:t>
                      </a:r>
                      <a:endParaRPr lang="uk-UA" dirty="0"/>
                    </a:p>
                  </a:txBody>
                  <a:tcPr/>
                </a:tc>
              </a:tr>
              <a:tr h="385601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Департамент культури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 АВ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№5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19.04.2019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ЕПК ДАВО №13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30.08.2019</a:t>
                      </a:r>
                      <a:endParaRPr lang="uk-UA" dirty="0"/>
                    </a:p>
                  </a:txBody>
                  <a:tcPr/>
                </a:tc>
              </a:tr>
              <a:tr h="385601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uk-UA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Служба у справах дітей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 АВ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№5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19.04.2019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ЕПК ДАВО №13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30.08.2019</a:t>
                      </a:r>
                      <a:r>
                        <a:rPr lang="uk-UA" sz="10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uk-UA" dirty="0"/>
                    </a:p>
                  </a:txBody>
                  <a:tcPr/>
                </a:tc>
              </a:tr>
              <a:tr h="45101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Вінницький міський центр зайнятості Вінницької області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 АВ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№3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22.02.2019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ЕПК ДАВО №7 07.05.2019 </a:t>
                      </a:r>
                      <a:endParaRPr lang="uk-UA" dirty="0"/>
                    </a:p>
                  </a:txBody>
                  <a:tcPr/>
                </a:tc>
              </a:tr>
              <a:tr h="385601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uk-UA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КЗ «НВК: загальноосвітня школа І-ІІІ ступенів </a:t>
                      </a:r>
                      <a:r>
                        <a:rPr lang="uk-UA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№6» ВМР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 АВ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№3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22.02.2019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 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ЕПК ДАВО №7 07.05.2019 </a:t>
                      </a:r>
                      <a:endParaRPr lang="uk-UA" dirty="0"/>
                    </a:p>
                  </a:txBody>
                  <a:tcPr/>
                </a:tc>
              </a:tr>
              <a:tr h="385601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uk-UA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КЗ «Фізико-математична гімназія №17 ВМР»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 АВ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№3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22.02.2019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ЕПК ДАВО №7 07.05.2019 </a:t>
                      </a:r>
                      <a:endParaRPr lang="uk-UA" dirty="0"/>
                    </a:p>
                  </a:txBody>
                  <a:tcPr/>
                </a:tc>
              </a:tr>
              <a:tr h="385601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uk-UA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МКП «АБС»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 АВ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№3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22.02.2019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ЕПК ДАВО №7 07.05.2019 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Рисунок 6" descr="D:\other\fot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  <p:sp>
        <p:nvSpPr>
          <p:cNvPr id="9" name="Округлений прямокутник 8"/>
          <p:cNvSpPr/>
          <p:nvPr/>
        </p:nvSpPr>
        <p:spPr>
          <a:xfrm>
            <a:off x="-18038" y="5099443"/>
            <a:ext cx="9144000" cy="148969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Замінити примітку.</a:t>
            </a: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747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1" y="0"/>
            <a:ext cx="7286675" cy="92867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Звернення громадян </a:t>
            </a:r>
            <a:r>
              <a:rPr lang="uk-UA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2019 році.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086321519"/>
              </p:ext>
            </p:extLst>
          </p:nvPr>
        </p:nvGraphicFramePr>
        <p:xfrm>
          <a:off x="1071538" y="928670"/>
          <a:ext cx="3857652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00101" y="928670"/>
            <a:ext cx="198772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Кількість 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звернень громадян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809832688"/>
              </p:ext>
            </p:extLst>
          </p:nvPr>
        </p:nvGraphicFramePr>
        <p:xfrm>
          <a:off x="5000628" y="928670"/>
          <a:ext cx="4000528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143503" y="928670"/>
            <a:ext cx="32147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Звернення громадян за термінами розгляду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632260975"/>
              </p:ext>
            </p:extLst>
          </p:nvPr>
        </p:nvGraphicFramePr>
        <p:xfrm>
          <a:off x="322958" y="3785940"/>
          <a:ext cx="4320480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143503" y="3785940"/>
            <a:ext cx="36049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термінами:</a:t>
            </a:r>
          </a:p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 2019 році надійшло на</a:t>
            </a:r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381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звернення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більше,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ніж у минулому році. </a:t>
            </a:r>
          </a:p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 термін до 15 діб виконано –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5019 (98%).</a:t>
            </a:r>
          </a:p>
          <a:p>
            <a:pPr algn="just"/>
            <a:r>
              <a:rPr lang="uk-UA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результатами розгляду:</a:t>
            </a:r>
          </a:p>
          <a:p>
            <a:pPr algn="just"/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Позитивно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– 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4391 (86,5%)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звернень</a:t>
            </a:r>
          </a:p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Роз'яснено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579 (11%)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звернень (довідки про відсутність  фондів в архівному відділі).</a:t>
            </a:r>
          </a:p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3.</a:t>
            </a:r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Відмовлено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55 (</a:t>
            </a:r>
            <a:r>
              <a:rPr lang="uk-UA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%)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звернень </a:t>
            </a:r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(відсутність затребуваних документів у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фонді).</a:t>
            </a:r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31640" y="3921777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Результати розгляду 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звернень громадян</a:t>
            </a:r>
            <a:endParaRPr lang="ru-RU" dirty="0"/>
          </a:p>
        </p:txBody>
      </p:sp>
      <p:pic>
        <p:nvPicPr>
          <p:cNvPr id="10" name="Рисунок 9" descr="D:\other\foto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315176" cy="71321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Запити юридичних осіб </a:t>
            </a:r>
            <a:b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 2019році</a:t>
            </a:r>
            <a:endParaRPr lang="ru-RU" sz="2400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40487926"/>
              </p:ext>
            </p:extLst>
          </p:nvPr>
        </p:nvGraphicFramePr>
        <p:xfrm>
          <a:off x="971600" y="3284984"/>
          <a:ext cx="3744416" cy="2994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716184000"/>
              </p:ext>
            </p:extLst>
          </p:nvPr>
        </p:nvGraphicFramePr>
        <p:xfrm>
          <a:off x="971600" y="857231"/>
          <a:ext cx="3744416" cy="2283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604457904"/>
              </p:ext>
            </p:extLst>
          </p:nvPr>
        </p:nvGraphicFramePr>
        <p:xfrm>
          <a:off x="4860032" y="857232"/>
          <a:ext cx="4141124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125708" y="735300"/>
            <a:ext cx="2714644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2. Результати за термінами 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розгляду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70354" y="3429000"/>
            <a:ext cx="4320480" cy="33547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Всього в 2019 році  надійшло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672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запити, </a:t>
            </a:r>
          </a:p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що на </a:t>
            </a:r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 менше, ніж у 2018 році.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Опрацьовано: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- в термін до 15 діб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501</a:t>
            </a:r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(74,5%);</a:t>
            </a:r>
          </a:p>
          <a:p>
            <a:r>
              <a:rPr lang="uk-UA" sz="1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- в термін до 20 діб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64</a:t>
            </a:r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(9,5%);</a:t>
            </a:r>
          </a:p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- в термін до 30 діб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107</a:t>
            </a:r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(16%).</a:t>
            </a:r>
          </a:p>
          <a:p>
            <a:pPr algn="just"/>
            <a:endParaRPr lang="uk-UA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Позитивно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384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(57%); </a:t>
            </a:r>
            <a:endParaRPr lang="uk-UA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    Роз'яснено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131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(19%);</a:t>
            </a:r>
            <a:endParaRPr lang="uk-UA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Відмовлено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59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%);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    До відома 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98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(15%).</a:t>
            </a:r>
          </a:p>
          <a:p>
            <a:endParaRPr lang="uk-UA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Загальна кількість звернень громадян та запитів юридичних осіб складає , опрацьованих у 2019 році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5788 </a:t>
            </a:r>
            <a:r>
              <a:rPr lang="uk-UA" sz="1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(у 2018 р.- 5419).</a:t>
            </a:r>
          </a:p>
        </p:txBody>
      </p:sp>
      <p:pic>
        <p:nvPicPr>
          <p:cNvPr id="8" name="Рисунок 7" descr="D:\other\foto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7848872" cy="90872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Переведення в електронний вигляд документів фонду  №1 – «Вінницька міська рада та її виконавчий </a:t>
            </a:r>
            <a:r>
              <a:rPr lang="uk-UA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комітет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за 2007 р</a:t>
            </a:r>
            <a:r>
              <a:rPr lang="uk-UA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527781"/>
              </p:ext>
            </p:extLst>
          </p:nvPr>
        </p:nvGraphicFramePr>
        <p:xfrm>
          <a:off x="539552" y="910828"/>
          <a:ext cx="5688632" cy="2756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565"/>
                <a:gridCol w="2979067"/>
              </a:tblGrid>
              <a:tr h="1041684"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</a:t>
                      </a:r>
                      <a:r>
                        <a:rPr lang="uk-UA" sz="16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Фонд  №1 – «Вінницька</a:t>
                      </a:r>
                      <a:r>
                        <a:rPr lang="uk-UA" sz="16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6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міська  рада та її 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uk-UA" sz="16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виконавчий</a:t>
                      </a:r>
                      <a:r>
                        <a:rPr lang="uk-UA" sz="16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комітет» 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2007р.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6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600" b="1" i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75687">
                <a:tc gridSpan="2"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Сканування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документів здійснюється на  книжковому  сканері   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CSUR</a:t>
                      </a:r>
                      <a:r>
                        <a:rPr lang="uk-UA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Скановані документи</a:t>
                      </a:r>
                      <a:r>
                        <a:rPr lang="uk-UA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форматуються та формуються</a:t>
                      </a:r>
                      <a:r>
                        <a:rPr lang="uk-UA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справи </a:t>
                      </a:r>
                      <a:r>
                        <a:rPr lang="uk-UA" sz="1400" b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 описами справ постійного зберігання.</a:t>
                      </a:r>
                      <a:endParaRPr lang="ru-RU" sz="14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639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Скановано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справ 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123 </a:t>
                      </a:r>
                      <a:r>
                        <a:rPr lang="ru-RU" sz="1400" b="0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(№5162-№5285)</a:t>
                      </a:r>
                      <a:endParaRPr lang="ru-RU" sz="14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3298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Кількість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аркушів фА4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32700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Рисунок 4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  <p:sp>
        <p:nvSpPr>
          <p:cNvPr id="3" name="Округлений прямокутник 2"/>
          <p:cNvSpPr/>
          <p:nvPr/>
        </p:nvSpPr>
        <p:spPr>
          <a:xfrm>
            <a:off x="322499" y="4005064"/>
            <a:ext cx="8712968" cy="185464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 smtClean="0"/>
              <a:t>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внутрішньому порталі міської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ради розміщено 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скановані 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 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buFontTx/>
              <a:buChar char="-"/>
            </a:pPr>
            <a:r>
              <a:rPr lang="uk-U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Замостянської</a:t>
            </a:r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районної ради </a:t>
            </a: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 її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виконавчого комітету за </a:t>
            </a:r>
            <a:r>
              <a:rPr lang="uk-U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1993-2010р.;</a:t>
            </a:r>
          </a:p>
          <a:p>
            <a:pPr marL="285750" indent="-285750" algn="just">
              <a:buFontTx/>
              <a:buChar char="-"/>
            </a:pPr>
            <a:r>
              <a:rPr lang="uk-U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Староміської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районної ради та її виконавчого комітету за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1995-2010р</a:t>
            </a:r>
            <a:r>
              <a:rPr lang="uk-UA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pPr marL="285750" indent="-285750" algn="just">
              <a:buFontTx/>
              <a:buChar char="-"/>
            </a:pP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Ленінської</a:t>
            </a:r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районної </a:t>
            </a: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ради та її виконавчого комітету за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1994-2010р.;</a:t>
            </a:r>
          </a:p>
          <a:p>
            <a:pPr marL="285750" indent="-285750" algn="just">
              <a:buFontTx/>
              <a:buChar char="-"/>
            </a:pPr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Вінницької міської ради та її виконавчого комітету за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1995-2006р., </a:t>
            </a:r>
            <a:r>
              <a:rPr lang="uk-UA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 також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123 справи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 №5162 по №</a:t>
            </a:r>
            <a:r>
              <a:rPr lang="ru-RU" sz="1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5285</a:t>
            </a: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2007 рік.</a:t>
            </a:r>
            <a:endParaRPr lang="uk-UA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Електронний довідник </a:t>
            </a:r>
            <a:r>
              <a:rPr lang="uk-UA" sz="1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«Довідковий апарат фондів»,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 у 2019 році поповнився на </a:t>
            </a:r>
            <a:r>
              <a:rPr lang="uk-U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фондів.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49742" y="2817425"/>
            <a:ext cx="4482498" cy="71558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050" b="1" spc="38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303932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Результат пошуку зображень за запитом &quot;фото архівосховищ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1" y="4221088"/>
            <a:ext cx="4006529" cy="2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Результат пошуку зображень за запитом &quot;фото привітань з днем працівників архівних установ&quot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9270" y="932342"/>
            <a:ext cx="4427290" cy="3211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Рисунок 16" descr="C:\Documents and Settings\egorova\Local Settings\Temporary Internet Files\Content.Word\фото 040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3237" y="3628404"/>
            <a:ext cx="4634787" cy="3104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2285984" y="285749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  <p:pic>
        <p:nvPicPr>
          <p:cNvPr id="15" name="Рисунок 14" descr="D:\other\foto.pn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86777" y="0"/>
            <a:ext cx="857224" cy="928670"/>
          </a:xfrm>
          <a:prstGeom prst="rect">
            <a:avLst/>
          </a:prstGeom>
          <a:noFill/>
        </p:spPr>
      </p:pic>
      <p:sp>
        <p:nvSpPr>
          <p:cNvPr id="6" name="Скругленный прямоугольник 5"/>
          <p:cNvSpPr/>
          <p:nvPr/>
        </p:nvSpPr>
        <p:spPr>
          <a:xfrm>
            <a:off x="154546" y="3895801"/>
            <a:ext cx="5209542" cy="8128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Надання </a:t>
            </a: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клієнтам міської ради якісних послуг в стислі терміни за  мінімальними по складності процедурами.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-1"/>
            <a:ext cx="7286677" cy="100637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Основні напрямки діяльності відділу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8599" y="1006377"/>
            <a:ext cx="5225489" cy="77099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.Забезпечення наповнення НАФ документами, що мають місцеве,  історичне та наукове значення, їх реєстрація, облік та використання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38601" y="1777285"/>
            <a:ext cx="5225487" cy="108021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.Забезпечення умов зберігання   документів НАФ, документів з особового складу ліквідованих суб’єктів господарювання, що діяли (були зареєстровані) на території міста.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круглений прямокутник 3"/>
          <p:cNvSpPr/>
          <p:nvPr/>
        </p:nvSpPr>
        <p:spPr>
          <a:xfrm>
            <a:off x="138601" y="2833351"/>
            <a:ext cx="5225487" cy="10624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Здійснення експертизи цінності документів, що утворилися в діяльності</a:t>
            </a: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суб’єктів господарювання, що 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діють (діяли, були </a:t>
            </a: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зареєстровані) на території міста.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8286777" cy="93610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uk-UA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Станом на 01.01.2020 року в архівному відділі</a:t>
            </a:r>
            <a:br>
              <a:rPr lang="uk-UA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зареєстровано 1245 фондів, що налічують</a:t>
            </a:r>
            <a:r>
              <a:rPr lang="uk-UA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066556"/>
              </p:ext>
            </p:extLst>
          </p:nvPr>
        </p:nvGraphicFramePr>
        <p:xfrm>
          <a:off x="179512" y="1067892"/>
          <a:ext cx="7926858" cy="5583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7529"/>
                <a:gridCol w="786110"/>
                <a:gridCol w="936066"/>
                <a:gridCol w="826230"/>
                <a:gridCol w="826230"/>
                <a:gridCol w="1210477"/>
                <a:gridCol w="1008112"/>
                <a:gridCol w="936104"/>
              </a:tblGrid>
              <a:tr h="7200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2015р.</a:t>
                      </a:r>
                    </a:p>
                    <a:p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2016р.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2017р.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2018р.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Передано </a:t>
                      </a:r>
                    </a:p>
                    <a:p>
                      <a:pPr algn="l"/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 ДАВО </a:t>
                      </a:r>
                    </a:p>
                    <a:p>
                      <a:pPr algn="l"/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 2019р.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Прийнято</a:t>
                      </a:r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 2019 р. 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Всього</a:t>
                      </a:r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справ на 01.01.2020р.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7699">
                <a:tc>
                  <a:txBody>
                    <a:bodyPr/>
                    <a:lstStyle/>
                    <a:p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Кількість фондів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</a:p>
                    <a:p>
                      <a:pPr algn="ctr"/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1018</a:t>
                      </a:r>
                    </a:p>
                    <a:p>
                      <a:pPr algn="ctr"/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1108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1185</a:t>
                      </a:r>
                    </a:p>
                    <a:p>
                      <a:pPr algn="ctr"/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1245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77596">
                <a:tc>
                  <a:txBody>
                    <a:bodyPr/>
                    <a:lstStyle/>
                    <a:p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Документів </a:t>
                      </a:r>
                    </a:p>
                    <a:p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НАФ (справ)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13758</a:t>
                      </a:r>
                    </a:p>
                    <a:p>
                      <a:pPr algn="ctr"/>
                      <a:endParaRPr lang="uk-UA" sz="15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14425</a:t>
                      </a:r>
                    </a:p>
                    <a:p>
                      <a:pPr algn="ctr"/>
                      <a:endParaRPr lang="uk-UA" sz="15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14541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15105</a:t>
                      </a:r>
                    </a:p>
                    <a:p>
                      <a:pPr algn="ctr"/>
                      <a:endParaRPr lang="uk-UA" sz="1500" b="1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відмовлено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1900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17005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934700">
                <a:tc>
                  <a:txBody>
                    <a:bodyPr/>
                    <a:lstStyle/>
                    <a:p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Документів з особового складу (справ)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56454</a:t>
                      </a:r>
                    </a:p>
                    <a:p>
                      <a:pPr algn="ctr"/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57679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59106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61556</a:t>
                      </a:r>
                    </a:p>
                    <a:p>
                      <a:pPr algn="ctr"/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1385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62941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333549">
                <a:tc>
                  <a:txBody>
                    <a:bodyPr/>
                    <a:lstStyle/>
                    <a:p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Документів тимчасового зберігання </a:t>
                      </a:r>
                    </a:p>
                    <a:p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(справ, пакувань)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1890</a:t>
                      </a:r>
                    </a:p>
                    <a:p>
                      <a:pPr algn="ctr"/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1890</a:t>
                      </a:r>
                    </a:p>
                    <a:p>
                      <a:pPr algn="ctr"/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1890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1890</a:t>
                      </a:r>
                    </a:p>
                    <a:p>
                      <a:pPr algn="ctr"/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Знищено</a:t>
                      </a:r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496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1394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934700">
                <a:tc>
                  <a:txBody>
                    <a:bodyPr/>
                    <a:lstStyle/>
                    <a:p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Всього одиниць зберігання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72102</a:t>
                      </a:r>
                    </a:p>
                    <a:p>
                      <a:pPr algn="ctr"/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73994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75537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78551</a:t>
                      </a:r>
                    </a:p>
                    <a:p>
                      <a:pPr algn="ctr"/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3285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81340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Рисунок 4" descr="D:\other\fot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7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44624"/>
            <a:ext cx="7286677" cy="95548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Динаміка зростання кількості фондів </a:t>
            </a:r>
            <a:r>
              <a:rPr lang="uk-UA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одиниць зберігання  в Архівному відділі</a:t>
            </a:r>
            <a:endParaRPr lang="ru-RU" sz="2800" i="1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662581005"/>
              </p:ext>
            </p:extLst>
          </p:nvPr>
        </p:nvGraphicFramePr>
        <p:xfrm>
          <a:off x="467544" y="928669"/>
          <a:ext cx="8136904" cy="3885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000100" y="4814441"/>
            <a:ext cx="8143900" cy="20313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– з 1245 фондів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що зберігаються – 1034 </a:t>
            </a: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(83%)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- фонди періоду Незалежності України,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(утворилися починаючи з 1992р. та ліквідувалися станом на 01.01.2020року.),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них:</a:t>
            </a:r>
          </a:p>
          <a:p>
            <a:pPr>
              <a:buFontTx/>
              <a:buChar char="-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44 фондів списку №1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- джерел формування НАФ;</a:t>
            </a:r>
          </a:p>
          <a:p>
            <a:pPr>
              <a:buFontTx/>
              <a:buChar char="-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990 фонд списку №3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- джерел комплектування архівного відділу;</a:t>
            </a:r>
          </a:p>
          <a:p>
            <a:pPr>
              <a:buFontTx/>
              <a:buChar char="-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211 фондів - до періоду незалежності</a:t>
            </a:r>
          </a:p>
          <a:p>
            <a:pPr>
              <a:buFontTx/>
              <a:buChar char="-"/>
            </a:pP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5" name="Рисунок 4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77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0095" cy="98072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Результати роботи експертної комісії </a:t>
            </a:r>
            <a:b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Архівного відділу у  2019р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uk-UA" sz="2800" dirty="0"/>
          </a:p>
        </p:txBody>
      </p:sp>
      <p:graphicFrame>
        <p:nvGraphicFramePr>
          <p:cNvPr id="7" name="Діаграма 6"/>
          <p:cNvGraphicFramePr/>
          <p:nvPr>
            <p:extLst>
              <p:ext uri="{D42A27DB-BD31-4B8C-83A1-F6EECF244321}">
                <p14:modId xmlns:p14="http://schemas.microsoft.com/office/powerpoint/2010/main" val="3748071414"/>
              </p:ext>
            </p:extLst>
          </p:nvPr>
        </p:nvGraphicFramePr>
        <p:xfrm>
          <a:off x="539552" y="908720"/>
          <a:ext cx="8136904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2871" y="52212"/>
            <a:ext cx="857224" cy="92867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9552" y="4802867"/>
            <a:ext cx="813690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З питань роботи ЕК до Архівного відділу звернулося </a:t>
            </a:r>
            <a:r>
              <a:rPr lang="uk-U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188 суб'єктів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господарювання, що </a:t>
            </a:r>
            <a:r>
              <a:rPr lang="uk-U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9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менше,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ніж у попередньому році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Проведено </a:t>
            </a:r>
            <a:r>
              <a:rPr lang="uk-UA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uk-U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засідань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комісії, розглянуто та схвалено результати НТО </a:t>
            </a:r>
            <a:r>
              <a:rPr lang="uk-U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 140</a:t>
            </a:r>
            <a:r>
              <a:rPr lang="uk-UA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суб'єктів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господарювання, </a:t>
            </a:r>
            <a:r>
              <a:rPr lang="uk-U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–ми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надано консультації та роз'яснення. Збільшилася кількість </a:t>
            </a:r>
            <a:r>
              <a:rPr lang="uk-U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діючих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суб'єктів господарювання, які здійснили НТО документів на </a:t>
            </a:r>
            <a:r>
              <a:rPr lang="uk-U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</a:t>
            </a:r>
          </a:p>
          <a:p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140 суб'єктів -  </a:t>
            </a:r>
            <a:r>
              <a:rPr lang="uk-U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припинили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діяльність і передали документи на зберігання до Архівного відділу в кількості </a:t>
            </a:r>
            <a:r>
              <a:rPr lang="uk-U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1385 справ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кадрових питань та  </a:t>
            </a:r>
            <a:r>
              <a:rPr lang="uk-U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660 справ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постійного зберігання.</a:t>
            </a: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1699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Юридичні особи за формою власності, </a:t>
            </a:r>
            <a:b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що припинили діяльність  </a:t>
            </a:r>
            <a:r>
              <a:rPr lang="uk-UA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2019 році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/>
          </p:nvPr>
        </p:nvGraphicFramePr>
        <p:xfrm>
          <a:off x="467544" y="928670"/>
          <a:ext cx="3528392" cy="5674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4139952" y="2072908"/>
            <a:ext cx="486003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Припинили діяльність  </a:t>
            </a:r>
            <a:r>
              <a:rPr lang="uk-UA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суб'єктів господарювання </a:t>
            </a:r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(на </a:t>
            </a:r>
            <a:r>
              <a:rPr lang="uk-UA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менше ніж у минулому році) </a:t>
            </a:r>
            <a:r>
              <a:rPr lang="uk-UA" sz="1600" b="1" i="1" dirty="0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передали</a:t>
            </a:r>
            <a:r>
              <a:rPr lang="uk-UA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до архівного відділу </a:t>
            </a:r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2045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одиниць зберігання, з яких:</a:t>
            </a:r>
          </a:p>
          <a:p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- УПФ України в Ленінському,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Замостянському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Староміському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р-нах м. Вінниці (1991-2011р.–</a:t>
            </a:r>
          </a:p>
          <a:p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628 справ); </a:t>
            </a:r>
          </a:p>
          <a:p>
            <a:pPr marL="285750" indent="-285750">
              <a:buFontTx/>
              <a:buChar char="-"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Державна інспекція сільського господарства у Вінницькій області (1944-2016р.–</a:t>
            </a:r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512 справ);</a:t>
            </a:r>
          </a:p>
          <a:p>
            <a:pPr marL="285750" indent="-285750">
              <a:buFontTx/>
              <a:buChar char="-"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ТОВ «Терція» (2004-2019р. -</a:t>
            </a:r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133 справи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285750" indent="-285750">
              <a:buFontTx/>
              <a:buChar char="-"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Інші фонди   -</a:t>
            </a:r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772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справи.</a:t>
            </a:r>
          </a:p>
          <a:p>
            <a:endParaRPr lang="uk-UA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uk-UA" sz="16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1750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85462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uk-UA" sz="18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Стан науково-технічного опрацювання документів   у виконавчих органах</a:t>
            </a:r>
            <a:br>
              <a:rPr lang="uk-UA" sz="18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uk-UA" sz="18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міської ради (список №1 – джерел формування  НАФ України) за 2019 рік</a:t>
            </a:r>
            <a:endParaRPr lang="ru-RU" sz="18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500793"/>
              </p:ext>
            </p:extLst>
          </p:nvPr>
        </p:nvGraphicFramePr>
        <p:xfrm>
          <a:off x="-1" y="854623"/>
          <a:ext cx="9144000" cy="5951968"/>
        </p:xfrm>
        <a:graphic>
          <a:graphicData uri="http://schemas.openxmlformats.org/drawingml/2006/table">
            <a:tbl>
              <a:tblPr/>
              <a:tblGrid>
                <a:gridCol w="304800"/>
                <a:gridCol w="3230879"/>
                <a:gridCol w="914399"/>
                <a:gridCol w="1778107"/>
                <a:gridCol w="1944216"/>
                <a:gridCol w="971599"/>
              </a:tblGrid>
              <a:tr h="5769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700" dirty="0">
                        <a:latin typeface="Times New Roman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C00000"/>
                          </a:solidFill>
                          <a:latin typeface="Times New Roman"/>
                        </a:rPr>
                        <a:t>Виконавчі органи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Здійснено НТО за </a:t>
                      </a:r>
                      <a:r>
                        <a:rPr lang="uk-UA" sz="1200" b="1" dirty="0">
                          <a:solidFill>
                            <a:srgbClr val="C00000"/>
                          </a:solidFill>
                          <a:latin typeface="Times New Roman"/>
                        </a:rPr>
                        <a:t>роки</a:t>
                      </a:r>
                      <a:r>
                        <a:rPr lang="uk-UA" sz="1200" dirty="0">
                          <a:latin typeface="Times New Roman"/>
                        </a:rPr>
                        <a:t> </a:t>
                      </a:r>
                      <a:endParaRPr lang="ru-RU" sz="1200" dirty="0"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ЕК</a:t>
                      </a:r>
                      <a:r>
                        <a:rPr lang="ru-RU" sz="1200" b="1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Архівного</a:t>
                      </a:r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відділу</a:t>
                      </a:r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Протокол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 ЕПК </a:t>
                      </a:r>
                      <a:r>
                        <a:rPr lang="uk-UA" sz="1200" b="1" baseline="0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ДАВО</a:t>
                      </a:r>
                      <a:endParaRPr lang="ru-RU" sz="1200" dirty="0"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latin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Примітка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251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1637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Вінницька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міська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рада та </a:t>
                      </a:r>
                      <a:r>
                        <a:rPr lang="ru-RU" sz="1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її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виконавчий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комітет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2012-2014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№15 від 09.11.2017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№17 від 01.12.2017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НТО по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2017р.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637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адміністративних послуг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2015-2017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№16 від 29.11.2018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ЕПК ДАВО №11 від </a:t>
                      </a:r>
                      <a:r>
                        <a:rPr lang="uk-UA" sz="10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21.06.2019</a:t>
                      </a:r>
                      <a:endParaRPr lang="uk-UA" sz="1000" b="1" kern="1200" dirty="0">
                        <a:solidFill>
                          <a:srgbClr val="C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637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</a:t>
                      </a:r>
                      <a:r>
                        <a:rPr lang="uk-UA" sz="1000" b="1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комунального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майна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2016-2017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№5 </a:t>
                      </a: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19.04.2019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№13  від </a:t>
                      </a: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30.08.2019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637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Комітет по фізичній культурі та спорту 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2013-2017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№5 </a:t>
                      </a: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19.04.2019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№13 від </a:t>
                      </a:r>
                      <a:r>
                        <a:rPr lang="uk-UA" sz="1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30.08.2019</a:t>
                      </a:r>
                      <a:endParaRPr lang="uk-UA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637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охорони здоров’я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2014-2016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№14 від </a:t>
                      </a:r>
                      <a:r>
                        <a:rPr lang="uk-UA" sz="1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29.11.2019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1637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міського господарства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2013-2016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№15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22.10.2018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№13 від 13.11.2018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1637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комунального </a:t>
                      </a:r>
                      <a:r>
                        <a:rPr lang="uk-UA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госп</a:t>
                      </a: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 благоустрою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2013-2016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№15 </a:t>
                      </a: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22.10.2018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№12 від 09.11.2018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1637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комунальних ресурсів (ліквідація)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2014-2015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№13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25.10.2019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9164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житлового господарства                                    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2012-2015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№8 від 24.06.2016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№9 від 19.08.2016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9164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кадрової політики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2013-2015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№14 </a:t>
                      </a: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28.09.2018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№12 від 09.11.2018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9164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 ведення </a:t>
                      </a:r>
                      <a:r>
                        <a:rPr lang="uk-UA" sz="1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</a:t>
                      </a:r>
                      <a:r>
                        <a:rPr lang="uk-UA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реєстру виборців м. Вінниці</a:t>
                      </a:r>
                      <a:endParaRPr lang="uk-UA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2012-2015</a:t>
                      </a:r>
                      <a:endParaRPr lang="uk-UA" sz="10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№2 від 02.02.2017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 від 24.02.2017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1637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 правової політики та якості</a:t>
                      </a:r>
                      <a:endParaRPr lang="uk-UA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2011-2014</a:t>
                      </a:r>
                      <a:endParaRPr lang="uk-UA" sz="10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 АВ №11 від 31.07.2015</a:t>
                      </a:r>
                      <a:endParaRPr lang="uk-UA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ЕПК ДАВО №8 від 02.09.2015</a:t>
                      </a:r>
                      <a:endParaRPr lang="uk-UA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71637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самоврядного контролю                                 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№13 </a:t>
                      </a:r>
                      <a:r>
                        <a:rPr lang="ru-RU" sz="1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28.10.2016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№12 від 21.11.2016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НТО по 2018р.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71637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 інформаційних технологій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2006-2014</a:t>
                      </a:r>
                      <a:endParaRPr lang="ru-RU" sz="1000" b="1" kern="1200" dirty="0">
                        <a:solidFill>
                          <a:srgbClr val="C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 АВ №15 </a:t>
                      </a:r>
                      <a:r>
                        <a:rPr lang="ru-RU" sz="1000" b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22.10.2018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№12 від 09.11.2018</a:t>
                      </a:r>
                      <a:endParaRPr kumimoji="0" lang="uk-UA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71637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Служба у справах дітей</a:t>
                      </a:r>
                      <a:endParaRPr lang="uk-UA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1996-2014</a:t>
                      </a:r>
                      <a:endParaRPr lang="uk-UA" sz="10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№13 </a:t>
                      </a:r>
                      <a:r>
                        <a:rPr lang="ru-RU" sz="1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28.10.2016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№12 від 21.11.2016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71637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 економіки і інвестицій   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1998-2013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№5 </a:t>
                      </a: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12.04.2016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ЕПК ДАВО №7 від 31.05.2016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1637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 культури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2007-2013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№2 від 02.02.2017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24.02.2017</a:t>
                      </a:r>
                      <a:endParaRPr lang="uk-UA" sz="1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НТО по 2018р.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1637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капітального будівництва  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2002-2013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№2 </a:t>
                      </a: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19.02.2016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ДАВО №4 від 25.03.2016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НТО по 2018р.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1637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Відділ у справах молоді та туризму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noProof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2001-2013</a:t>
                      </a:r>
                      <a:endParaRPr lang="uk-UA" sz="1000" b="1" noProof="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 АВ №12 </a:t>
                      </a:r>
                      <a:r>
                        <a:rPr lang="ru-RU" sz="1000" b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30.08.2018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№11 від 21.09.2018</a:t>
                      </a:r>
                      <a:endParaRPr kumimoji="0" lang="uk-UA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1637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освіти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2001-2012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№2 від 02.02.2017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№6 від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27.04</a:t>
                      </a: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.2017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71637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у справах ЗМІ та зв.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 громадськістю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2007-2012</a:t>
                      </a:r>
                      <a:endParaRPr lang="ru-RU" sz="1000" b="1" kern="1200" dirty="0">
                        <a:solidFill>
                          <a:srgbClr val="C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 АВ №12 </a:t>
                      </a:r>
                      <a:r>
                        <a:rPr lang="ru-RU" sz="1000" b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30.08.2018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№11 від 21.09.2018</a:t>
                      </a:r>
                      <a:endParaRPr kumimoji="0" lang="uk-UA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71637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 енергетики,</a:t>
                      </a:r>
                      <a:r>
                        <a:rPr lang="uk-UA" sz="1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транспорту та зв'язку</a:t>
                      </a:r>
                      <a:endParaRPr lang="uk-UA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2007-2012</a:t>
                      </a:r>
                      <a:endParaRPr lang="uk-UA" sz="10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№2 </a:t>
                      </a: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19.02.2016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ДАВО №12 від 21.11.2016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614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 фінансів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2004-2011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№7 </a:t>
                      </a: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27.07.2015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ЕПК ДАВО №6 від 19.06.2015</a:t>
                      </a:r>
                      <a:endParaRPr lang="uk-UA" sz="1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НТО по 2017р.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614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 </a:t>
                      </a:r>
                      <a:r>
                        <a:rPr lang="ru-RU" sz="1000" b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соціальної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політики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(2015р.)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2015-</a:t>
                      </a:r>
                      <a:endParaRPr lang="ru-RU" sz="10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lang="ru-RU" sz="1000" b="1" kern="1200" dirty="0">
                        <a:solidFill>
                          <a:srgbClr val="00206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uk-UA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НТО по2018р.</a:t>
                      </a:r>
                      <a:endParaRPr kumimoji="0" lang="uk-UA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07088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Відділ по розвитку ОСББ ( 2016р.)</a:t>
                      </a:r>
                      <a:endParaRPr lang="uk-UA" sz="1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rgbClr val="FF0000"/>
                          </a:solidFill>
                        </a:rPr>
                        <a:t>2016-</a:t>
                      </a:r>
                      <a:endParaRPr lang="uk-UA" sz="1000" b="1" dirty="0">
                        <a:solidFill>
                          <a:srgbClr val="FF0000"/>
                        </a:solidFill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dirty="0" smtClean="0"/>
                        <a:t>-</a:t>
                      </a:r>
                      <a:endParaRPr lang="uk-UA" sz="1000" dirty="0"/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dirty="0" smtClean="0"/>
                        <a:t>-</a:t>
                      </a:r>
                      <a:endParaRPr lang="uk-UA" sz="1000" dirty="0"/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000" dirty="0"/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17802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архітектури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 містобудування (2016р.)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rgbClr val="FF0000"/>
                          </a:solidFill>
                        </a:rPr>
                        <a:t>2016-</a:t>
                      </a:r>
                      <a:endParaRPr lang="uk-UA" sz="1000" b="1" dirty="0">
                        <a:solidFill>
                          <a:srgbClr val="FF0000"/>
                        </a:solidFill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lang="ru-RU" sz="1000" b="1" kern="1200" dirty="0">
                        <a:solidFill>
                          <a:srgbClr val="00206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uk-UA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07088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</a:t>
                      </a: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земельних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ресурсів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2016р.)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rgbClr val="FF0000"/>
                          </a:solidFill>
                        </a:rPr>
                        <a:t>2017--</a:t>
                      </a:r>
                      <a:endParaRPr lang="uk-UA" sz="1000" b="1" dirty="0">
                        <a:solidFill>
                          <a:srgbClr val="FF0000"/>
                        </a:solidFill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lang="ru-RU" sz="1000" b="1" kern="1200" dirty="0">
                        <a:solidFill>
                          <a:srgbClr val="00206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uk-UA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71556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арх.-</a:t>
                      </a: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будівельного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контролю   (2016р.)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rgbClr val="FF0000"/>
                          </a:solidFill>
                        </a:rPr>
                        <a:t>2016-</a:t>
                      </a:r>
                      <a:endParaRPr lang="uk-UA" sz="1000" b="1" dirty="0">
                        <a:solidFill>
                          <a:srgbClr val="FF0000"/>
                        </a:solidFill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lang="ru-RU" sz="1000" b="1" kern="1200" dirty="0">
                        <a:solidFill>
                          <a:srgbClr val="00206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uk-UA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2965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маркетингу </a:t>
                      </a: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міста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 туризму ( 2019р.)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noProof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2019-</a:t>
                      </a:r>
                      <a:endParaRPr lang="uk-UA" sz="1000" b="1" noProof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uk-UA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Рисунок 3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6012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25260" cy="64291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</a:pPr>
            <a:r>
              <a:rPr lang="uk-UA" sz="2200" b="1" i="1" cap="none" dirty="0" smtClean="0"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</a:t>
            </a:r>
            <a:r>
              <a:rPr lang="uk-UA" sz="22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Стан н</a:t>
            </a:r>
            <a:r>
              <a:rPr lang="uk-UA" sz="2200" b="1" i="1" cap="none" dirty="0" smtClean="0"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ауково-технічного опрацювання документів </a:t>
            </a:r>
            <a:r>
              <a:rPr lang="uk-UA" sz="22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br>
              <a:rPr lang="uk-UA" sz="22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uk-UA" sz="2200" b="1" i="1" cap="none" dirty="0" smtClean="0"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установ міста  списку №1 – джерел </a:t>
            </a:r>
            <a:r>
              <a:rPr lang="uk-UA" sz="2000" b="1" i="1" cap="none" dirty="0" smtClean="0"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формування НАФ</a:t>
            </a: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575810"/>
              </p:ext>
            </p:extLst>
          </p:nvPr>
        </p:nvGraphicFramePr>
        <p:xfrm>
          <a:off x="17417" y="642919"/>
          <a:ext cx="9107843" cy="5972565"/>
        </p:xfrm>
        <a:graphic>
          <a:graphicData uri="http://schemas.openxmlformats.org/drawingml/2006/table">
            <a:tbl>
              <a:tblPr/>
              <a:tblGrid>
                <a:gridCol w="344603"/>
                <a:gridCol w="3108232"/>
                <a:gridCol w="795129"/>
                <a:gridCol w="1879396"/>
                <a:gridCol w="2023965"/>
                <a:gridCol w="956518"/>
              </a:tblGrid>
              <a:tr h="6395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700" dirty="0">
                        <a:latin typeface="Times New Roman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Установи</a:t>
                      </a:r>
                      <a:r>
                        <a:rPr lang="uk-UA" sz="1000" b="1" baseline="0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 та організації міста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 Здійснено НТО документів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 за роки</a:t>
                      </a:r>
                      <a:endParaRPr lang="ru-RU" sz="1000" dirty="0"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Погоджено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ЕК АВ</a:t>
                      </a:r>
                      <a:r>
                        <a:rPr lang="uk-UA" sz="1000" b="1" baseline="0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 ВМР</a:t>
                      </a:r>
                      <a:endParaRPr lang="ru-RU" sz="1000" dirty="0"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Погоджено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ЕПК ДАВО</a:t>
                      </a:r>
                      <a:endParaRPr lang="ru-RU" sz="1200" dirty="0" smtClean="0">
                        <a:latin typeface="+mn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latin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 smtClean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Примітка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19761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Управління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державної казначейської служби України у  м. Вінниці Вінницької області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2017-2018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ВМР №13 від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25.10.2019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5869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Управління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пенсійного фонду України в м. Вінниці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ВМР №6 від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26.04.2019 </a:t>
                      </a:r>
                      <a:endParaRPr lang="uk-UA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№13 від </a:t>
                      </a:r>
                      <a:r>
                        <a:rPr lang="uk-UA" sz="1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30.08.2019 </a:t>
                      </a:r>
                      <a:endParaRPr lang="uk-UA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93628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МКП 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«Архітектурно-будівельний сервіс»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2014-2016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ВМР №8 від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05.06.2018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№9 від 22.06.2018 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5749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 міський центр соціальних служб для сім'ї, дітей та молоді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2015-2016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ВМР №12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30.08.2018 </a:t>
                      </a:r>
                      <a:endParaRPr lang="uk-UA" sz="1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1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№11 від 21.09.2018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5749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міський палац дітей та юнацтва ім. Ліля Ратушної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2012-2016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ВМР №5 від</a:t>
                      </a:r>
                      <a:r>
                        <a:rPr lang="uk-UA" sz="1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19.04.2019 </a:t>
                      </a:r>
                      <a:endParaRPr lang="uk-UA" sz="1000" b="1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№13 від</a:t>
                      </a: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30.08.2019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53755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КЗ «Навчально-виховний комплекс: загально-освітня школа І-ІІІ ступенів – гімназія №2 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ВМР»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2015-2016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ВМР №16 від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29.11.2018 </a:t>
                      </a:r>
                      <a:endParaRPr lang="uk-UA" sz="11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№3 від </a:t>
                      </a: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04.03.2019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22120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транспортний коледж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2011-2015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ВМР №16 від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29.11.2018 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ЕПК ДАВО №11 від </a:t>
                      </a:r>
                      <a:r>
                        <a:rPr lang="uk-UA" sz="10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21.06.2019</a:t>
                      </a:r>
                      <a:endParaRPr lang="uk-UA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96221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КП «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Комбінат комунальних </a:t>
                      </a:r>
                      <a:r>
                        <a:rPr lang="uk-UA" sz="1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підприємств»ВМР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2006-2014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ВМР №12 від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10.10.2016 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№12 від 21.11.2016 </a:t>
                      </a:r>
                      <a:endParaRPr lang="uk-UA" sz="1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75869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МКП 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Інформаційно-телевізійне агентство  «Віта»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1993-2014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ВМР №2 від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02.02.2017</a:t>
                      </a:r>
                      <a:endParaRPr kumimoji="0" lang="uk-UA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№1 від 24.02.2017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93812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МКП 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Редакція газети «Вінницька газета»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2011-2012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ВМР №1 від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18.01.2019 </a:t>
                      </a:r>
                      <a:endParaRPr lang="uk-UA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0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75869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медичний коледж ім. Д.К. Заболотного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2007-2011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ВМР №11 від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30.08.2019</a:t>
                      </a:r>
                      <a:endParaRPr lang="uk-UA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№15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</a:t>
                      </a:r>
                      <a:r>
                        <a:rPr lang="uk-UA" sz="1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10.10.2019</a:t>
                      </a:r>
                      <a:r>
                        <a:rPr lang="uk-UA" sz="10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uk-UA" sz="10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22725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КЗ «НВК: загальноосвітня школа І-ІІІ ступенів 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№13 ВМР»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2001-2010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ВМР №2 від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02.02.2017</a:t>
                      </a:r>
                      <a:endParaRPr lang="uk-UA" sz="1000" b="1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№1 від 24.02.2017 </a:t>
                      </a:r>
                      <a:endParaRPr lang="uk-UA" sz="1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22725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Вінницьке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відділення Вінницької ОДПІ ГУ ДФС у Вінницькій області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2002-2005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№10 від 06.10.2006 </a:t>
                      </a:r>
                      <a:endParaRPr lang="uk-UA" sz="1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77074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Міський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палац мистецтв «Зоря»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1996-2000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ВМР №16 від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29.11.2018 </a:t>
                      </a:r>
                      <a:endParaRPr kumimoji="0" lang="uk-UA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№3  від </a:t>
                      </a: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04.03.2019</a:t>
                      </a: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22725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Вінницька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міська організація профспілки працівників освіти і науки України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1996-2000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0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№2 від 25.03.2005 </a:t>
                      </a:r>
                      <a:endParaRPr lang="uk-UA" sz="1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0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79641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КЗ «Навчально-виховний комплекс: загально-освітня школа І-ІІІ ступенів – гімназія №6 ВМР» (список №1 з 2018р.)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 b="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100" b="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000" b="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19761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КЗ «Фізико-математична гімназія №17 ВМР» (список №1 з 2018р.)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90229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 «Міський </a:t>
                      </a: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методичний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кабінет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(список №1 з 2018р.)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 b="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100" b="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100" b="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19761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міський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центр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зайнятості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Вінницької області (2018р.)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2018-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100" b="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Рисунок 3" descr="D:\other\fot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376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2068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Юридичні особи №1 , що здійснили НТО документів у 2019 році</a:t>
            </a:r>
            <a:br>
              <a:rPr lang="uk-UA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(схвалено ЕК відділу, погоджено і схвалено ЕПК ДАВО)</a:t>
            </a:r>
            <a:endParaRPr lang="uk-UA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Місце для вмісту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8436433"/>
              </p:ext>
            </p:extLst>
          </p:nvPr>
        </p:nvGraphicFramePr>
        <p:xfrm>
          <a:off x="0" y="642266"/>
          <a:ext cx="9144001" cy="4469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612"/>
                <a:gridCol w="3687768"/>
                <a:gridCol w="974324"/>
                <a:gridCol w="1879504"/>
                <a:gridCol w="1951793"/>
              </a:tblGrid>
              <a:tr h="580101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52085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адміністративних послуг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2015-2017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№16 від 29.11.2018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ЕПК ДАВО №11 від </a:t>
                      </a:r>
                      <a:r>
                        <a:rPr lang="uk-UA" sz="10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21.06.2019</a:t>
                      </a:r>
                      <a:endParaRPr lang="uk-UA" sz="1000" b="1" kern="1200" dirty="0">
                        <a:solidFill>
                          <a:srgbClr val="C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</a:tr>
              <a:tr h="23055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</a:t>
                      </a:r>
                      <a:r>
                        <a:rPr lang="uk-UA" sz="1000" b="1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комунального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майна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2016-2017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№5 </a:t>
                      </a: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19.04.2019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№13  від </a:t>
                      </a: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30.08.2019</a:t>
                      </a:r>
                    </a:p>
                  </a:txBody>
                  <a:tcPr marL="41189" marR="41189" marT="0" marB="0"/>
                </a:tc>
              </a:tr>
              <a:tr h="227759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Комітет по фізичній культурі та спорту 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2013-2017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№5 </a:t>
                      </a:r>
                      <a:r>
                        <a:rPr lang="ru-RU" sz="1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19.04.2019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№13 від </a:t>
                      </a:r>
                      <a:r>
                        <a:rPr lang="uk-UA" sz="1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30.08.2019</a:t>
                      </a:r>
                      <a:endParaRPr lang="uk-UA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</a:tr>
              <a:tr h="227759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охорони здоров’я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2014-2016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№14 від </a:t>
                      </a:r>
                      <a:r>
                        <a:rPr lang="uk-UA" sz="1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29.11.2019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ЕПК ДАВО</a:t>
                      </a:r>
                    </a:p>
                  </a:txBody>
                  <a:tcPr marL="41189" marR="41189" marT="0" marB="0"/>
                </a:tc>
              </a:tr>
              <a:tr h="230079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комунальних ресурсів (ліквідація)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2014-2015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№13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25.10.2019</a:t>
                      </a:r>
                      <a:endParaRPr lang="ru-RU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ЕПК ДАВО</a:t>
                      </a:r>
                      <a:endParaRPr lang="uk-UA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1547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Управління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державної казначейської служби України у  м. Вінниці Вінницької області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2017-2018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№13 від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25.10.2019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ЕПК ДАВО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</a:tr>
              <a:tr h="250534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Управління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пенсійного фонду України в м. Вінниці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№6 від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26.04.2019 </a:t>
                      </a:r>
                      <a:endParaRPr lang="uk-UA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№13 від </a:t>
                      </a:r>
                      <a:r>
                        <a:rPr lang="uk-UA" sz="1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30.08.2019 </a:t>
                      </a:r>
                      <a:endParaRPr lang="uk-UA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</a:tr>
              <a:tr h="455518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міський палац дітей та юнацтва ім. Ліля Ратушної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2012-2016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№5 від</a:t>
                      </a:r>
                      <a:r>
                        <a:rPr lang="uk-UA" sz="1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19.04.2019 </a:t>
                      </a:r>
                      <a:endParaRPr lang="uk-UA" sz="1000" b="1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№13 від</a:t>
                      </a:r>
                      <a:r>
                        <a:rPr lang="uk-UA" sz="1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30.08.2019 </a:t>
                      </a:r>
                    </a:p>
                  </a:txBody>
                  <a:tcPr marL="41189" marR="41189" marT="0" marB="0"/>
                </a:tc>
              </a:tr>
              <a:tr h="311557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КЗ «Навчально-виховний комплекс: загальноосвітня школа І-ІІІ ступенів – гімназія №2 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ВМР»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2015-2016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№16 від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29.11.2018 </a:t>
                      </a:r>
                      <a:endParaRPr lang="uk-UA" sz="11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№3 від </a:t>
                      </a: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04.03.2019</a:t>
                      </a:r>
                    </a:p>
                  </a:txBody>
                  <a:tcPr marL="41189" marR="41189" marT="0" marB="0"/>
                </a:tc>
              </a:tr>
              <a:tr h="277394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транспортний коледж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2011-2015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№16 від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29.11.2018 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ЕПК ДАВО №11 від </a:t>
                      </a:r>
                      <a:r>
                        <a:rPr lang="uk-UA" sz="10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21.06.2019</a:t>
                      </a:r>
                      <a:endParaRPr lang="uk-UA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</a:tr>
              <a:tr h="250534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МКП 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Редакція газети «Вінницька газета»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2011-2012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 від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18.01.2019 </a:t>
                      </a:r>
                      <a:endParaRPr lang="uk-UA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ЕПК ДАВО</a:t>
                      </a:r>
                      <a:endParaRPr lang="uk-UA" sz="10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</a:tr>
              <a:tr h="277394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медичний коледж ім. Д.К. Заболотного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2007-2011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№11 від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30.08.2019</a:t>
                      </a:r>
                      <a:endParaRPr lang="uk-UA" sz="1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№15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</a:t>
                      </a:r>
                      <a:r>
                        <a:rPr lang="uk-UA" sz="1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10.10.2019</a:t>
                      </a:r>
                      <a:r>
                        <a:rPr lang="uk-UA" sz="10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uk-UA" sz="10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</a:tr>
              <a:tr h="580101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Міський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палац мистецтв «Зоря» 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1996-2000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№16 від</a:t>
                      </a:r>
                      <a:r>
                        <a:rPr lang="uk-UA" sz="1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29.11.2018 </a:t>
                      </a:r>
                      <a:endParaRPr kumimoji="0" lang="uk-UA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№3  від </a:t>
                      </a: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04.03.2019</a:t>
                      </a:r>
                      <a:r>
                        <a:rPr kumimoji="0" lang="uk-UA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1189" marR="41189" marT="0" marB="0"/>
                </a:tc>
              </a:tr>
            </a:tbl>
          </a:graphicData>
        </a:graphic>
      </p:graphicFrame>
      <p:pic>
        <p:nvPicPr>
          <p:cNvPr id="4" name="Рисунок 3" descr="D:\other\fot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  <p:sp>
        <p:nvSpPr>
          <p:cNvPr id="3" name="Округлений прямокутник 2"/>
          <p:cNvSpPr/>
          <p:nvPr/>
        </p:nvSpPr>
        <p:spPr>
          <a:xfrm>
            <a:off x="0" y="5301208"/>
            <a:ext cx="9144000" cy="8424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№1 налічує </a:t>
            </a:r>
            <a:r>
              <a:rPr lang="uk-U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установ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підприємств і організацій міста, що утворюють документи НАФ та передають їх на зберігання до архівного відділу.  </a:t>
            </a:r>
            <a:r>
              <a:rPr lang="uk-UA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29%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них у 2019 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 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здійснили 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НТО 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12658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7_Тема1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5BA08ED8B5B9A548B092F047E8621AC9" ma:contentTypeVersion="0" ma:contentTypeDescription="Створення нового документа." ma:contentTypeScope="" ma:versionID="d941d1bd86f8ff1260a31562a9178a5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ffdeeba82958b12d33e6bb391080f2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4CD3443-4F72-4076-A3F4-1D354DB2FF96}"/>
</file>

<file path=customXml/itemProps2.xml><?xml version="1.0" encoding="utf-8"?>
<ds:datastoreItem xmlns:ds="http://schemas.openxmlformats.org/officeDocument/2006/customXml" ds:itemID="{8CEF7E9B-AB49-4A82-A386-89E42A0A055A}"/>
</file>

<file path=customXml/itemProps3.xml><?xml version="1.0" encoding="utf-8"?>
<ds:datastoreItem xmlns:ds="http://schemas.openxmlformats.org/officeDocument/2006/customXml" ds:itemID="{E0167146-9E0A-4D15-96FD-9DD133ABB0E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4398</TotalTime>
  <Words>2306</Words>
  <Application>Microsoft Office PowerPoint</Application>
  <PresentationFormat>Екран (4:3)</PresentationFormat>
  <Paragraphs>582</Paragraphs>
  <Slides>14</Slides>
  <Notes>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слайдів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7_Тема1</vt:lpstr>
      <vt:lpstr>   Про роботу Архівного відділу          міської ради у 2019 році  загальна площа архіву                 - 514,3 м2  площа архівосховищ  відділу                  - 371,4 м2.  - протяжність стелажного покриття              - 2052,4пог. м.  </vt:lpstr>
      <vt:lpstr>        Основні напрямки діяльності відділу</vt:lpstr>
      <vt:lpstr>          Станом на 01.01.2020 року в архівному відділі               зареєстровано 1245 фондів, що налічують: </vt:lpstr>
      <vt:lpstr>Динаміка зростання кількості фондів і  одиниць зберігання  в Архівному відділі</vt:lpstr>
      <vt:lpstr>             Результати роботи експертної комісії                          Архівного відділу у  2019р. </vt:lpstr>
      <vt:lpstr>                 Юридичні особи за формою власності,                   що припинили діяльність  у 2019 році</vt:lpstr>
      <vt:lpstr>Стан науково-технічного опрацювання документів   у виконавчих органах  міської ради (список №1 – джерел формування  НАФ України) за 2019 рік</vt:lpstr>
      <vt:lpstr>                Стан науково-технічного опрацювання документів                      установ міста  списку №1 – джерел формування НАФ</vt:lpstr>
      <vt:lpstr>          Юридичні особи №1 , що здійснили НТО документів у 2019 році                  (схвалено ЕК відділу, погоджено і схвалено ЕПК ДАВО)</vt:lpstr>
      <vt:lpstr>                           Юридичні особи списку №1 , що уклали номенклатуру справ на 2019 рік                                    (схвалено ЕК відділу, погоджено і схвалено ЕПК ДАВО)</vt:lpstr>
      <vt:lpstr>Звернення громадян у 2019 році.</vt:lpstr>
      <vt:lpstr>Запити юридичних осіб    у 2019році</vt:lpstr>
      <vt:lpstr> Переведення в електронний вигляд документів фонду  №1 – «Вінницька міська рада та її виконавчий комітет»  за 2007 р. </vt:lpstr>
      <vt:lpstr>Презентація PowerPoint</vt:lpstr>
    </vt:vector>
  </TitlesOfParts>
  <Company>Dom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роботу архівного відділу міської ради в 2014році </dc:title>
  <dc:creator>aladina</dc:creator>
  <cp:lastModifiedBy>Аладіна Тетяна Михайлівна</cp:lastModifiedBy>
  <cp:revision>347</cp:revision>
  <cp:lastPrinted>2019-12-20T12:15:01Z</cp:lastPrinted>
  <dcterms:created xsi:type="dcterms:W3CDTF">2015-01-21T10:16:45Z</dcterms:created>
  <dcterms:modified xsi:type="dcterms:W3CDTF">2020-01-08T13:50:15Z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0x0101005BA08ED8B5B9A548B092F047E8621AC9</vt:lpwstr>
  </property>
</Properties>
</file>